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61" r:id="rId6"/>
    <p:sldId id="263" r:id="rId7"/>
    <p:sldId id="264" r:id="rId8"/>
    <p:sldId id="268" r:id="rId9"/>
    <p:sldId id="265" r:id="rId10"/>
    <p:sldId id="278" r:id="rId11"/>
    <p:sldId id="279" r:id="rId12"/>
    <p:sldId id="280" r:id="rId13"/>
    <p:sldId id="266" r:id="rId14"/>
    <p:sldId id="275" r:id="rId15"/>
    <p:sldId id="277" r:id="rId16"/>
    <p:sldId id="281" r:id="rId17"/>
    <p:sldId id="267" r:id="rId18"/>
    <p:sldId id="269" r:id="rId19"/>
    <p:sldId id="270" r:id="rId20"/>
    <p:sldId id="271" r:id="rId21"/>
    <p:sldId id="272" r:id="rId22"/>
    <p:sldId id="274" r:id="rId23"/>
  </p:sldIdLst>
  <p:sldSz cx="18288000" cy="10287000"/>
  <p:notesSz cx="6858000" cy="9144000"/>
  <p:embeddedFontLst>
    <p:embeddedFont>
      <p:font typeface="Clear Sans Bold" panose="020B0803030202020304"/>
      <p:bold r:id="rId28"/>
    </p:embeddedFont>
    <p:embeddedFont>
      <p:font typeface="Clear Sans" panose="020B0503030202020304"/>
      <p:regular r:id="rId29"/>
    </p:embeddedFont>
    <p:embeddedFont>
      <p:font typeface="Canva Sans" panose="020B0503030501040103"/>
      <p:regular r:id="rId30"/>
    </p:embeddedFont>
    <p:embeddedFont>
      <p:font typeface="Canva Sans Bold" panose="020B0803030501040103"/>
      <p:bold r:id="rId31"/>
    </p:embeddedFont>
    <p:embeddedFont>
      <p:font typeface="Oswald Bold" panose="00000800000000000000"/>
      <p:bold r:id="rId32"/>
    </p:embeddedFont>
    <p:embeddedFont>
      <p:font typeface="Calibri" panose="020F0502020204030204" charset="0"/>
      <p:regular r:id="rId33"/>
      <p:bold r:id="rId34"/>
      <p:italic r:id="rId35"/>
      <p:boldItalic r:id="rId36"/>
    </p:embeddedFont>
    <p:embeddedFont>
      <p:font typeface="Arial Rounded MT Bold" panose="020F070403050403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IT"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74"/>
        <p:guide pos="293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13T16:10:10.878" idx="1">
    <p:pos x="8368" y="2372"/>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svg"/><Relationship Id="rId7" Type="http://schemas.openxmlformats.org/officeDocument/2006/relationships/image" Target="../media/image4.png"/><Relationship Id="rId6" Type="http://schemas.openxmlformats.org/officeDocument/2006/relationships/image" Target="../media/image3.svg"/><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4" Type="http://schemas.openxmlformats.org/officeDocument/2006/relationships/comments" Target="../comments/comment1.xml"/><Relationship Id="rId13" Type="http://schemas.openxmlformats.org/officeDocument/2006/relationships/slideLayout" Target="../slideLayouts/slideLayout7.xml"/><Relationship Id="rId12" Type="http://schemas.openxmlformats.org/officeDocument/2006/relationships/image" Target="../media/image6.svg"/><Relationship Id="rId11" Type="http://schemas.openxmlformats.org/officeDocument/2006/relationships/image" Target="../media/image6.png"/><Relationship Id="rId10" Type="http://schemas.openxmlformats.org/officeDocument/2006/relationships/image" Target="../media/image5.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15.svg"/><Relationship Id="rId7" Type="http://schemas.openxmlformats.org/officeDocument/2006/relationships/image" Target="../media/image20.png"/><Relationship Id="rId6" Type="http://schemas.openxmlformats.org/officeDocument/2006/relationships/image" Target="../media/image14.svg"/><Relationship Id="rId5" Type="http://schemas.openxmlformats.org/officeDocument/2006/relationships/image" Target="../media/image19.png"/><Relationship Id="rId4" Type="http://schemas.openxmlformats.org/officeDocument/2006/relationships/image" Target="../media/image13.svg"/><Relationship Id="rId3" Type="http://schemas.openxmlformats.org/officeDocument/2006/relationships/image" Target="../media/image18.png"/><Relationship Id="rId2" Type="http://schemas.openxmlformats.org/officeDocument/2006/relationships/image" Target="../media/image9.svg"/><Relationship Id="rId15" Type="http://schemas.openxmlformats.org/officeDocument/2006/relationships/slideLayout" Target="../slideLayouts/slideLayout7.xml"/><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8.svg"/><Relationship Id="rId11" Type="http://schemas.openxmlformats.org/officeDocument/2006/relationships/image" Target="../media/image8.png"/><Relationship Id="rId10" Type="http://schemas.openxmlformats.org/officeDocument/2006/relationships/image" Target="../media/image16.sv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15.svg"/><Relationship Id="rId7" Type="http://schemas.openxmlformats.org/officeDocument/2006/relationships/image" Target="../media/image20.png"/><Relationship Id="rId6" Type="http://schemas.openxmlformats.org/officeDocument/2006/relationships/image" Target="../media/image14.svg"/><Relationship Id="rId5" Type="http://schemas.openxmlformats.org/officeDocument/2006/relationships/image" Target="../media/image19.png"/><Relationship Id="rId4" Type="http://schemas.openxmlformats.org/officeDocument/2006/relationships/image" Target="../media/image13.svg"/><Relationship Id="rId3" Type="http://schemas.openxmlformats.org/officeDocument/2006/relationships/image" Target="../media/image18.png"/><Relationship Id="rId2" Type="http://schemas.openxmlformats.org/officeDocument/2006/relationships/image" Target="../media/image9.svg"/><Relationship Id="rId15" Type="http://schemas.openxmlformats.org/officeDocument/2006/relationships/slideLayout" Target="../slideLayouts/slideLayout7.xml"/><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8.svg"/><Relationship Id="rId11" Type="http://schemas.openxmlformats.org/officeDocument/2006/relationships/image" Target="../media/image8.png"/><Relationship Id="rId10" Type="http://schemas.openxmlformats.org/officeDocument/2006/relationships/image" Target="../media/image16.sv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7.svg"/><Relationship Id="rId3" Type="http://schemas.openxmlformats.org/officeDocument/2006/relationships/image" Target="../media/image29.png"/><Relationship Id="rId2" Type="http://schemas.openxmlformats.org/officeDocument/2006/relationships/image" Target="../media/image15.sv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sv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22.svg"/><Relationship Id="rId7" Type="http://schemas.openxmlformats.org/officeDocument/2006/relationships/image" Target="../media/image36.png"/><Relationship Id="rId6" Type="http://schemas.openxmlformats.org/officeDocument/2006/relationships/image" Target="../media/image21.svg"/><Relationship Id="rId5" Type="http://schemas.openxmlformats.org/officeDocument/2006/relationships/image" Target="../media/image35.png"/><Relationship Id="rId4" Type="http://schemas.openxmlformats.org/officeDocument/2006/relationships/image" Target="../media/image20.svg"/><Relationship Id="rId3" Type="http://schemas.openxmlformats.org/officeDocument/2006/relationships/image" Target="../media/image34.png"/><Relationship Id="rId2" Type="http://schemas.openxmlformats.org/officeDocument/2006/relationships/image" Target="../media/image19.svg"/><Relationship Id="rId19" Type="http://schemas.openxmlformats.org/officeDocument/2006/relationships/slideLayout" Target="../slideLayouts/slideLayout7.xml"/><Relationship Id="rId18" Type="http://schemas.openxmlformats.org/officeDocument/2006/relationships/image" Target="../media/image14.svg"/><Relationship Id="rId17" Type="http://schemas.openxmlformats.org/officeDocument/2006/relationships/image" Target="../media/image19.png"/><Relationship Id="rId16" Type="http://schemas.openxmlformats.org/officeDocument/2006/relationships/image" Target="../media/image25.svg"/><Relationship Id="rId15" Type="http://schemas.openxmlformats.org/officeDocument/2006/relationships/image" Target="../media/image39.png"/><Relationship Id="rId14" Type="http://schemas.openxmlformats.org/officeDocument/2006/relationships/image" Target="../media/image24.svg"/><Relationship Id="rId13" Type="http://schemas.openxmlformats.org/officeDocument/2006/relationships/image" Target="../media/image38.png"/><Relationship Id="rId12" Type="http://schemas.openxmlformats.org/officeDocument/2006/relationships/image" Target="../media/image23.svg"/><Relationship Id="rId11" Type="http://schemas.openxmlformats.org/officeDocument/2006/relationships/image" Target="../media/image37.png"/><Relationship Id="rId10" Type="http://schemas.openxmlformats.org/officeDocument/2006/relationships/image" Target="../media/image13.sv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svg"/><Relationship Id="rId3" Type="http://schemas.openxmlformats.org/officeDocument/2006/relationships/image" Target="../media/image41.png"/><Relationship Id="rId2" Type="http://schemas.openxmlformats.org/officeDocument/2006/relationships/image" Target="../media/image26.sv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3.svg"/><Relationship Id="rId7" Type="http://schemas.openxmlformats.org/officeDocument/2006/relationships/image" Target="../media/image3.png"/><Relationship Id="rId6" Type="http://schemas.openxmlformats.org/officeDocument/2006/relationships/image" Target="../media/image10.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9.png"/><Relationship Id="rId2" Type="http://schemas.openxmlformats.org/officeDocument/2006/relationships/image" Target="../media/image8.svg"/><Relationship Id="rId10" Type="http://schemas.openxmlformats.org/officeDocument/2006/relationships/slideLayout" Target="../slideLayouts/slideLayout7.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sv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9144000" y="3093373"/>
            <a:ext cx="8217084" cy="4252980"/>
            <a:chOff x="0" y="-47625"/>
            <a:chExt cx="10956112" cy="5670640"/>
          </a:xfrm>
        </p:grpSpPr>
        <p:sp>
          <p:nvSpPr>
            <p:cNvPr id="3" name="TextBox 3"/>
            <p:cNvSpPr txBox="1"/>
            <p:nvPr/>
          </p:nvSpPr>
          <p:spPr>
            <a:xfrm>
              <a:off x="0" y="1368999"/>
              <a:ext cx="10956112" cy="2735580"/>
            </a:xfrm>
            <a:prstGeom prst="rect">
              <a:avLst/>
            </a:prstGeom>
          </p:spPr>
          <p:txBody>
            <a:bodyPr lIns="0" tIns="0" rIns="0" bIns="0" rtlCol="0" anchor="t">
              <a:spAutoFit/>
            </a:bodyPr>
            <a:lstStyle/>
            <a:p>
              <a:pPr>
                <a:lnSpc>
                  <a:spcPts val="8000"/>
                </a:lnSpc>
              </a:pPr>
              <a:r>
                <a:rPr lang="en-IN" altLang="en-US" sz="8000">
                  <a:solidFill>
                    <a:srgbClr val="F7B4A7"/>
                  </a:solidFill>
                  <a:latin typeface="Clear Sans Bold" panose="020B0803030202020304"/>
                </a:rPr>
                <a:t>Bhagvad Gita Translator</a:t>
              </a:r>
              <a:r>
                <a:rPr lang="en-US" sz="8000">
                  <a:solidFill>
                    <a:srgbClr val="F7B4A7"/>
                  </a:solidFill>
                  <a:latin typeface="Clear Sans Bold" panose="020B0803030202020304"/>
                </a:rPr>
                <a:t> </a:t>
              </a:r>
              <a:endParaRPr lang="en-US" sz="8000">
                <a:solidFill>
                  <a:srgbClr val="F7B4A7"/>
                </a:solidFill>
                <a:latin typeface="Clear Sans Bold" panose="020B0803030202020304"/>
              </a:endParaRPr>
            </a:p>
          </p:txBody>
        </p:sp>
        <p:sp>
          <p:nvSpPr>
            <p:cNvPr id="4" name="TextBox 4"/>
            <p:cNvSpPr txBox="1"/>
            <p:nvPr/>
          </p:nvSpPr>
          <p:spPr>
            <a:xfrm>
              <a:off x="0" y="-47625"/>
              <a:ext cx="10956112" cy="525145"/>
            </a:xfrm>
            <a:prstGeom prst="rect">
              <a:avLst/>
            </a:prstGeom>
          </p:spPr>
          <p:txBody>
            <a:bodyPr lIns="0" tIns="0" rIns="0" bIns="0" rtlCol="0" anchor="t">
              <a:spAutoFit/>
            </a:bodyPr>
            <a:lstStyle/>
            <a:p>
              <a:pPr>
                <a:lnSpc>
                  <a:spcPts val="3360"/>
                </a:lnSpc>
              </a:pPr>
              <a:r>
                <a:rPr lang="en-US" sz="2400">
                  <a:solidFill>
                    <a:srgbClr val="94DDDE"/>
                  </a:solidFill>
                  <a:latin typeface="Clear Sans" panose="020B0503030202020304"/>
                </a:rPr>
                <a:t>A MACHINE LEARNING PROJECT ON</a:t>
              </a:r>
              <a:endParaRPr lang="en-US" sz="2400">
                <a:solidFill>
                  <a:srgbClr val="94DDDE"/>
                </a:solidFill>
                <a:latin typeface="Clear Sans" panose="020B0503030202020304"/>
              </a:endParaRPr>
            </a:p>
          </p:txBody>
        </p:sp>
        <p:sp>
          <p:nvSpPr>
            <p:cNvPr id="5" name="TextBox 5"/>
            <p:cNvSpPr txBox="1"/>
            <p:nvPr/>
          </p:nvSpPr>
          <p:spPr>
            <a:xfrm>
              <a:off x="0" y="4871387"/>
              <a:ext cx="10956112" cy="751628"/>
            </a:xfrm>
            <a:prstGeom prst="rect">
              <a:avLst/>
            </a:prstGeom>
          </p:spPr>
          <p:txBody>
            <a:bodyPr lIns="0" tIns="0" rIns="0" bIns="0" rtlCol="0" anchor="t">
              <a:spAutoFit/>
            </a:bodyPr>
            <a:lstStyle/>
            <a:p>
              <a:pPr>
                <a:lnSpc>
                  <a:spcPts val="4760"/>
                </a:lnSpc>
              </a:p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3975" y="144145"/>
            <a:ext cx="18218150" cy="100437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67945"/>
            <a:ext cx="18295620" cy="10159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896444" y="952563"/>
            <a:ext cx="12072298" cy="1116330"/>
          </a:xfrm>
          <a:prstGeom prst="rect">
            <a:avLst/>
          </a:prstGeom>
        </p:spPr>
        <p:txBody>
          <a:bodyPr lIns="0" tIns="0" rIns="0" bIns="0" rtlCol="0" anchor="t">
            <a:spAutoFit/>
          </a:bodyPr>
          <a:lstStyle/>
          <a:p>
            <a:pPr>
              <a:lnSpc>
                <a:spcPts val="8705"/>
              </a:lnSpc>
            </a:pPr>
            <a:r>
              <a:rPr lang="en-IN" altLang="en-US" sz="8290">
                <a:solidFill>
                  <a:srgbClr val="94DDDE"/>
                </a:solidFill>
                <a:latin typeface="Clear Sans Bold" panose="020B0803030202020304"/>
              </a:rPr>
              <a:t>Tokenization</a:t>
            </a:r>
            <a:endParaRPr lang="en-IN" altLang="en-US" sz="8290">
              <a:solidFill>
                <a:srgbClr val="94DDDE"/>
              </a:solidFill>
              <a:latin typeface="Clear Sans Bold" panose="020B0803030202020304"/>
            </a:endParaRP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2" name="Picture 11"/>
          <p:cNvPicPr>
            <a:picLocks noChangeAspect="1"/>
          </p:cNvPicPr>
          <p:nvPr/>
        </p:nvPicPr>
        <p:blipFill>
          <a:blip r:embed="rId13"/>
          <a:stretch>
            <a:fillRect/>
          </a:stretch>
        </p:blipFill>
        <p:spPr>
          <a:xfrm>
            <a:off x="10058400" y="2552700"/>
            <a:ext cx="7419340" cy="4529455"/>
          </a:xfrm>
          <a:prstGeom prst="rect">
            <a:avLst/>
          </a:prstGeom>
        </p:spPr>
      </p:pic>
      <p:pic>
        <p:nvPicPr>
          <p:cNvPr id="13" name="Picture 12"/>
          <p:cNvPicPr>
            <a:picLocks noChangeAspect="1"/>
          </p:cNvPicPr>
          <p:nvPr/>
        </p:nvPicPr>
        <p:blipFill>
          <a:blip r:embed="rId14"/>
          <a:stretch>
            <a:fillRect/>
          </a:stretch>
        </p:blipFill>
        <p:spPr>
          <a:xfrm>
            <a:off x="3276600" y="7429500"/>
            <a:ext cx="6235700" cy="22542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304800" y="495300"/>
            <a:ext cx="7895590" cy="5422900"/>
          </a:xfrm>
          <a:prstGeom prst="rect">
            <a:avLst/>
          </a:prstGeom>
        </p:spPr>
      </p:pic>
      <p:sp>
        <p:nvSpPr>
          <p:cNvPr id="3" name="Text Box 2"/>
          <p:cNvSpPr txBox="1"/>
          <p:nvPr/>
        </p:nvSpPr>
        <p:spPr>
          <a:xfrm>
            <a:off x="9199880" y="2426335"/>
            <a:ext cx="7945120" cy="1014730"/>
          </a:xfrm>
          <a:prstGeom prst="rect">
            <a:avLst/>
          </a:prstGeom>
          <a:noFill/>
        </p:spPr>
        <p:txBody>
          <a:bodyPr wrap="square" rtlCol="0">
            <a:spAutoFit/>
          </a:bodyPr>
          <a:p>
            <a:pPr algn="ctr"/>
            <a:r>
              <a:rPr lang="en-IN" altLang="en-US" sz="6000" b="1">
                <a:solidFill>
                  <a:srgbClr val="00B0F0"/>
                </a:solidFill>
              </a:rPr>
              <a:t>Training The Data</a:t>
            </a:r>
            <a:endParaRPr lang="en-IN" altLang="en-US" sz="6000" b="1">
              <a:solidFill>
                <a:srgbClr val="00B0F0"/>
              </a:solidFill>
            </a:endParaRPr>
          </a:p>
        </p:txBody>
      </p:sp>
      <p:pic>
        <p:nvPicPr>
          <p:cNvPr id="4" name="Picture 3"/>
          <p:cNvPicPr>
            <a:picLocks noChangeAspect="1"/>
          </p:cNvPicPr>
          <p:nvPr/>
        </p:nvPicPr>
        <p:blipFill>
          <a:blip r:embed="rId2"/>
          <a:stretch>
            <a:fillRect/>
          </a:stretch>
        </p:blipFill>
        <p:spPr>
          <a:xfrm>
            <a:off x="9815830" y="4899660"/>
            <a:ext cx="8268970" cy="5387340"/>
          </a:xfrm>
          <a:prstGeom prst="rect">
            <a:avLst/>
          </a:prstGeom>
        </p:spPr>
      </p:pic>
      <p:sp>
        <p:nvSpPr>
          <p:cNvPr id="5" name="Text Box 4"/>
          <p:cNvSpPr txBox="1"/>
          <p:nvPr/>
        </p:nvSpPr>
        <p:spPr>
          <a:xfrm>
            <a:off x="1050290" y="7179945"/>
            <a:ext cx="7331710" cy="1014730"/>
          </a:xfrm>
          <a:prstGeom prst="rect">
            <a:avLst/>
          </a:prstGeom>
          <a:noFill/>
        </p:spPr>
        <p:txBody>
          <a:bodyPr wrap="square" rtlCol="0">
            <a:spAutoFit/>
          </a:bodyPr>
          <a:p>
            <a:pPr algn="ctr"/>
            <a:r>
              <a:rPr lang="en-IN" altLang="en-US" sz="6000" b="1">
                <a:solidFill>
                  <a:srgbClr val="00B0F0"/>
                </a:solidFill>
              </a:rPr>
              <a:t>Filtering the data</a:t>
            </a:r>
            <a:endParaRPr lang="en-IN" altLang="en-US" sz="6000" b="1">
              <a:solidFill>
                <a:srgbClr val="00B0F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495644" y="647763"/>
            <a:ext cx="12072298" cy="1116330"/>
          </a:xfrm>
          <a:prstGeom prst="rect">
            <a:avLst/>
          </a:prstGeom>
        </p:spPr>
        <p:txBody>
          <a:bodyPr lIns="0" tIns="0" rIns="0" bIns="0" rtlCol="0" anchor="t">
            <a:spAutoFit/>
          </a:bodyPr>
          <a:lstStyle/>
          <a:p>
            <a:pPr>
              <a:lnSpc>
                <a:spcPts val="8705"/>
              </a:lnSpc>
            </a:pPr>
            <a:r>
              <a:rPr lang="en-IN" altLang="en-US" sz="8290">
                <a:solidFill>
                  <a:srgbClr val="94DDDE"/>
                </a:solidFill>
                <a:latin typeface="Clear Sans Bold" panose="020B0803030202020304"/>
              </a:rPr>
              <a:t>Translating Multiple files</a:t>
            </a:r>
            <a:endParaRPr lang="en-IN" altLang="en-US" sz="8290">
              <a:solidFill>
                <a:srgbClr val="94DDDE"/>
              </a:solidFill>
              <a:latin typeface="Clear Sans Bold" panose="020B0803030202020304"/>
            </a:endParaRP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058237" y="-377211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029067" y="-3618986"/>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10" name="Picture 9"/>
          <p:cNvPicPr>
            <a:picLocks noChangeAspect="1"/>
          </p:cNvPicPr>
          <p:nvPr/>
        </p:nvPicPr>
        <p:blipFill>
          <a:blip r:embed="rId13"/>
          <a:stretch>
            <a:fillRect/>
          </a:stretch>
        </p:blipFill>
        <p:spPr>
          <a:xfrm>
            <a:off x="152400" y="8724900"/>
            <a:ext cx="13521690" cy="1240155"/>
          </a:xfrm>
          <a:prstGeom prst="rect">
            <a:avLst/>
          </a:prstGeom>
        </p:spPr>
      </p:pic>
      <p:sp>
        <p:nvSpPr>
          <p:cNvPr id="11" name="Text Box 10"/>
          <p:cNvSpPr txBox="1"/>
          <p:nvPr/>
        </p:nvSpPr>
        <p:spPr>
          <a:xfrm>
            <a:off x="13182600" y="8801100"/>
            <a:ext cx="6582410" cy="1207770"/>
          </a:xfrm>
          <a:prstGeom prst="rect">
            <a:avLst/>
          </a:prstGeom>
          <a:noFill/>
        </p:spPr>
        <p:txBody>
          <a:bodyPr wrap="square" rtlCol="0" anchor="t">
            <a:spAutoFit/>
          </a:bodyPr>
          <a:p>
            <a:pPr>
              <a:lnSpc>
                <a:spcPts val="8705"/>
              </a:lnSpc>
            </a:pPr>
            <a:r>
              <a:rPr lang="en-IN" altLang="en-US" sz="2800">
                <a:solidFill>
                  <a:srgbClr val="94DDDE"/>
                </a:solidFill>
                <a:latin typeface="Clear Sans Bold" panose="020B0803030202020304"/>
                <a:sym typeface="+mn-ea"/>
              </a:rPr>
              <a:t>Extracting the data into lists</a:t>
            </a:r>
            <a:endParaRPr lang="en-US" sz="2800"/>
          </a:p>
        </p:txBody>
      </p:sp>
      <p:pic>
        <p:nvPicPr>
          <p:cNvPr id="14" name="Picture 13"/>
          <p:cNvPicPr>
            <a:picLocks noChangeAspect="1"/>
          </p:cNvPicPr>
          <p:nvPr/>
        </p:nvPicPr>
        <p:blipFill>
          <a:blip r:embed="rId14"/>
          <a:stretch>
            <a:fillRect/>
          </a:stretch>
        </p:blipFill>
        <p:spPr>
          <a:xfrm>
            <a:off x="6594475" y="2747645"/>
            <a:ext cx="8104505"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pic>
        <p:nvPicPr>
          <p:cNvPr id="2" name="Picture 1"/>
          <p:cNvPicPr>
            <a:picLocks noChangeAspect="1"/>
          </p:cNvPicPr>
          <p:nvPr/>
        </p:nvPicPr>
        <p:blipFill>
          <a:blip r:embed="rId1"/>
          <a:stretch>
            <a:fillRect/>
          </a:stretch>
        </p:blipFill>
        <p:spPr>
          <a:xfrm>
            <a:off x="163195" y="1535430"/>
            <a:ext cx="19712940" cy="8857615"/>
          </a:xfrm>
          <a:prstGeom prst="rect">
            <a:avLst/>
          </a:prstGeom>
        </p:spPr>
      </p:pic>
      <p:sp>
        <p:nvSpPr>
          <p:cNvPr id="3" name="Text Box 2"/>
          <p:cNvSpPr txBox="1"/>
          <p:nvPr/>
        </p:nvSpPr>
        <p:spPr>
          <a:xfrm>
            <a:off x="2553970" y="304800"/>
            <a:ext cx="13448030" cy="645160"/>
          </a:xfrm>
          <a:prstGeom prst="rect">
            <a:avLst/>
          </a:prstGeom>
          <a:noFill/>
        </p:spPr>
        <p:txBody>
          <a:bodyPr wrap="square" rtlCol="0">
            <a:spAutoFit/>
          </a:bodyPr>
          <a:p>
            <a:pPr algn="ctr"/>
            <a:r>
              <a:rPr lang="en-IN" altLang="en-US" sz="3600" b="1" u="sng">
                <a:solidFill>
                  <a:schemeClr val="accent6"/>
                </a:solidFill>
                <a:latin typeface="Arial Rounded MT Bold" panose="020F0704030504030204" charset="0"/>
                <a:cs typeface="Arial Rounded MT Bold" panose="020F0704030504030204" charset="0"/>
              </a:rPr>
              <a:t>USING GOOGLE API FOR EFFECTIVE TRANSLATIONS</a:t>
            </a:r>
            <a:endParaRPr lang="en-IN" altLang="en-US" sz="3600" b="1" u="sng">
              <a:solidFill>
                <a:schemeClr val="accent6"/>
              </a:solidFill>
              <a:latin typeface="Arial Rounded MT Bold" panose="020F0704030504030204" charset="0"/>
              <a:cs typeface="Arial Rounded MT Bold" panose="020F07040305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851762" y="1468613"/>
            <a:ext cx="3489749" cy="2861594"/>
          </a:xfrm>
          <a:custGeom>
            <a:avLst/>
            <a:gdLst/>
            <a:ahLst/>
            <a:cxnLst/>
            <a:rect l="l" t="t" r="r" b="b"/>
            <a:pathLst>
              <a:path w="3489749" h="2861594">
                <a:moveTo>
                  <a:pt x="0" y="0"/>
                </a:moveTo>
                <a:lnTo>
                  <a:pt x="3489749" y="0"/>
                </a:lnTo>
                <a:lnTo>
                  <a:pt x="3489749" y="2861594"/>
                </a:lnTo>
                <a:lnTo>
                  <a:pt x="0" y="28615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90793" y="470358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4" name="Table 4"/>
          <p:cNvGraphicFramePr>
            <a:graphicFrameLocks noGrp="1"/>
          </p:cNvGraphicFramePr>
          <p:nvPr/>
        </p:nvGraphicFramePr>
        <p:xfrm>
          <a:off x="7750651" y="1800207"/>
          <a:ext cx="8206024" cy="1438275"/>
        </p:xfrm>
        <a:graphic>
          <a:graphicData uri="http://schemas.openxmlformats.org/drawingml/2006/table">
            <a:tbl>
              <a:tblPr/>
              <a:tblGrid>
                <a:gridCol w="8206024"/>
              </a:tblGrid>
              <a:tr h="1438274">
                <a:tc>
                  <a:txBody>
                    <a:bodyPr rtlCol="0"/>
                    <a:lstStyle/>
                    <a:p>
                      <a:pPr algn="l">
                        <a:lnSpc>
                          <a:spcPts val="6720"/>
                        </a:lnSpc>
                        <a:defRPr/>
                      </a:pPr>
                      <a:r>
                        <a:rPr lang="en-IN" altLang="en-US" sz="4800">
                          <a:solidFill>
                            <a:srgbClr val="2B4B82"/>
                          </a:solidFill>
                          <a:latin typeface="Clear Sans Bold" panose="020B0803030202020304"/>
                        </a:rPr>
                        <a:t>  Bilingual Evaluation       (BLEU) </a:t>
                      </a:r>
                      <a:endParaRPr lang="en-IN" altLang="en-US" sz="4800">
                        <a:solidFill>
                          <a:srgbClr val="2B4B82"/>
                        </a:solidFill>
                        <a:latin typeface="Clear Sans Bold" panose="020B0803030202020304"/>
                      </a:endParaRPr>
                    </a:p>
                  </a:txBody>
                  <a:tcPr marL="190500" marR="190500" marT="190500" marB="190500" anchor="t">
                    <a:lnL w="47625" cap="flat" cmpd="sng" algn="ctr">
                      <a:solidFill>
                        <a:srgbClr val="FEFEFE"/>
                      </a:solidFill>
                      <a:prstDash val="solid"/>
                      <a:round/>
                      <a:headEnd type="none" w="med" len="med"/>
                      <a:tailEnd type="none" w="med" len="med"/>
                    </a:lnL>
                    <a:lnR w="47625" cap="flat" cmpd="sng" algn="ctr">
                      <a:solidFill>
                        <a:srgbClr val="FEFEFE"/>
                      </a:solidFill>
                      <a:prstDash val="solid"/>
                      <a:round/>
                      <a:headEnd type="none" w="med" len="med"/>
                      <a:tailEnd type="none" w="med" len="med"/>
                    </a:lnR>
                    <a:lnT w="47625" cap="flat" cmpd="sng" algn="ctr">
                      <a:solidFill>
                        <a:srgbClr val="FEFEFE"/>
                      </a:solidFill>
                      <a:prstDash val="solid"/>
                      <a:round/>
                      <a:headEnd type="none" w="med" len="med"/>
                      <a:tailEnd type="none" w="med" len="med"/>
                    </a:lnT>
                    <a:lnB w="47625" cap="flat" cmpd="sng" algn="ctr">
                      <a:solidFill>
                        <a:srgbClr val="FEFEFE"/>
                      </a:solidFill>
                      <a:prstDash val="solid"/>
                      <a:round/>
                      <a:headEnd type="none" w="med" len="med"/>
                      <a:tailEnd type="none" w="med" len="med"/>
                    </a:lnB>
                  </a:tcPr>
                </a:tc>
              </a:tr>
            </a:tbl>
          </a:graphicData>
        </a:graphic>
      </p:graphicFrame>
      <p:graphicFrame>
        <p:nvGraphicFramePr>
          <p:cNvPr id="6" name="Table 5"/>
          <p:cNvGraphicFramePr/>
          <p:nvPr/>
        </p:nvGraphicFramePr>
        <p:xfrm>
          <a:off x="8610600" y="4876800"/>
          <a:ext cx="8545195" cy="2867025"/>
        </p:xfrm>
        <a:graphic>
          <a:graphicData uri="http://schemas.openxmlformats.org/drawingml/2006/table">
            <a:tbl>
              <a:tblPr firstRow="1" bandRow="1">
                <a:tableStyleId>{5940675A-B579-460E-94D1-54222C63F5DA}</a:tableStyleId>
              </a:tblPr>
              <a:tblGrid>
                <a:gridCol w="4847590"/>
                <a:gridCol w="3697605"/>
              </a:tblGrid>
              <a:tr h="1145540">
                <a:tc>
                  <a:txBody>
                    <a:bodyPr/>
                    <a:p>
                      <a:pPr indent="0" algn="ctr">
                        <a:buNone/>
                      </a:pPr>
                      <a:r>
                        <a:rPr lang="en-US" sz="3200" b="0">
                          <a:latin typeface="Times New Roman" panose="02020603050405020304" charset="0"/>
                          <a:cs typeface="Times New Roman" panose="02020603050405020304" charset="0"/>
                        </a:rPr>
                        <a:t>METHOD</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3200" b="0">
                          <a:latin typeface="Times New Roman" panose="02020603050405020304" charset="0"/>
                          <a:cs typeface="Times New Roman" panose="02020603050405020304" charset="0"/>
                        </a:rPr>
                        <a:t>BLEU Score(%)</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45540">
                <a:tc>
                  <a:txBody>
                    <a:bodyPr/>
                    <a:p>
                      <a:pPr indent="0">
                        <a:buNone/>
                      </a:pPr>
                      <a:r>
                        <a:rPr lang="en-US" sz="3200" b="0">
                          <a:latin typeface="Times New Roman" panose="02020603050405020304" charset="0"/>
                          <a:cs typeface="Times New Roman" panose="02020603050405020304" charset="0"/>
                        </a:rPr>
                        <a:t>Supervised Statistical MT</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3200" b="0">
                          <a:latin typeface="Times New Roman" panose="02020603050405020304" charset="0"/>
                          <a:cs typeface="Times New Roman" panose="02020603050405020304" charset="0"/>
                        </a:rPr>
                        <a:t>28.47</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buNone/>
                      </a:pPr>
                      <a:r>
                        <a:rPr lang="en-US" sz="3200" b="0">
                          <a:latin typeface="Times New Roman" panose="02020603050405020304" charset="0"/>
                          <a:cs typeface="Times New Roman" panose="02020603050405020304" charset="0"/>
                        </a:rPr>
                        <a:t>Supervised Neural MT</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3200" b="0">
                          <a:latin typeface="Times New Roman" panose="02020603050405020304" charset="0"/>
                          <a:cs typeface="Times New Roman" panose="02020603050405020304" charset="0"/>
                        </a:rPr>
                        <a:t>31.43</a:t>
                      </a:r>
                      <a:endParaRPr lang="en-US" sz="32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7543800" y="4703445"/>
            <a:ext cx="13582650" cy="1476375"/>
          </a:xfrm>
          <a:prstGeom prst="rect">
            <a:avLst/>
          </a:prstGeom>
          <a:noFill/>
          <a:ln w="9525">
            <a:noFill/>
          </a:ln>
        </p:spPr>
        <p:txBody>
          <a:bodyPr wrap="square">
            <a:spAutoFit/>
          </a:bodyPr>
          <a:p>
            <a:pPr indent="0"/>
            <a:r>
              <a:rPr lang="en-US" b="0">
                <a:latin typeface="Times New Roman" panose="02020603050405020304" charset="0"/>
              </a:rPr>
              <a:t>     </a:t>
            </a:r>
            <a:endParaRPr lang="en-US"/>
          </a:p>
        </p:txBody>
      </p:sp>
      <p:pic>
        <p:nvPicPr>
          <p:cNvPr id="7" name="Picture 6"/>
          <p:cNvPicPr>
            <a:picLocks noChangeAspect="1"/>
          </p:cNvPicPr>
          <p:nvPr/>
        </p:nvPicPr>
        <p:blipFill>
          <a:blip r:embed="rId5"/>
          <a:stretch>
            <a:fillRect/>
          </a:stretch>
        </p:blipFill>
        <p:spPr>
          <a:xfrm>
            <a:off x="76200" y="38100"/>
            <a:ext cx="7875905" cy="103301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352695" y="-280391"/>
            <a:ext cx="17549101" cy="2165350"/>
          </a:xfrm>
          <a:prstGeom prst="rect">
            <a:avLst/>
          </a:prstGeom>
        </p:spPr>
        <p:txBody>
          <a:bodyPr lIns="0" tIns="0" rIns="0" bIns="0" rtlCol="0" anchor="t">
            <a:spAutoFit/>
          </a:bodyPr>
          <a:lstStyle/>
          <a:p>
            <a:pPr>
              <a:lnSpc>
                <a:spcPts val="8400"/>
              </a:lnSpc>
            </a:pPr>
          </a:p>
          <a:p>
            <a:pPr>
              <a:lnSpc>
                <a:spcPts val="8400"/>
              </a:lnSpc>
            </a:pPr>
            <a:r>
              <a:rPr lang="en-IN" altLang="en-US" sz="7000">
                <a:solidFill>
                  <a:srgbClr val="94DDDE"/>
                </a:solidFill>
                <a:latin typeface="Clear Sans Bold" panose="020B0803030202020304"/>
              </a:rPr>
              <a:t>							OUR RESULTS</a:t>
            </a:r>
            <a:r>
              <a:rPr lang="en-US" sz="7000">
                <a:solidFill>
                  <a:srgbClr val="94DDDE"/>
                </a:solidFill>
                <a:latin typeface="Clear Sans Bold" panose="020B0803030202020304"/>
              </a:rPr>
              <a:t> </a:t>
            </a:r>
            <a:endParaRPr lang="en-US" sz="7000">
              <a:solidFill>
                <a:srgbClr val="94DDDE"/>
              </a:solidFill>
              <a:latin typeface="Clear Sans Bold" panose="020B0803030202020304"/>
            </a:endParaRPr>
          </a:p>
          <a:p>
            <a:pPr>
              <a:lnSpc>
                <a:spcPts val="85"/>
              </a:lnSpc>
            </a:pPr>
          </a:p>
        </p:txBody>
      </p:sp>
      <p:pic>
        <p:nvPicPr>
          <p:cNvPr id="4" name="Picture 3"/>
          <p:cNvPicPr>
            <a:picLocks noChangeAspect="1"/>
          </p:cNvPicPr>
          <p:nvPr/>
        </p:nvPicPr>
        <p:blipFill>
          <a:blip r:embed="rId1"/>
          <a:stretch>
            <a:fillRect/>
          </a:stretch>
        </p:blipFill>
        <p:spPr>
          <a:xfrm>
            <a:off x="97155" y="3009900"/>
            <a:ext cx="18039715" cy="5245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rot="0">
            <a:off x="673516" y="1171575"/>
            <a:ext cx="8470484" cy="9083097"/>
            <a:chOff x="0" y="190500"/>
            <a:chExt cx="11293978" cy="12110796"/>
          </a:xfrm>
        </p:grpSpPr>
        <p:sp>
          <p:nvSpPr>
            <p:cNvPr id="3" name="TextBox 3"/>
            <p:cNvSpPr txBox="1"/>
            <p:nvPr/>
          </p:nvSpPr>
          <p:spPr>
            <a:xfrm>
              <a:off x="0" y="190500"/>
              <a:ext cx="11293978" cy="3971714"/>
            </a:xfrm>
            <a:prstGeom prst="rect">
              <a:avLst/>
            </a:prstGeom>
          </p:spPr>
          <p:txBody>
            <a:bodyPr lIns="0" tIns="0" rIns="0" bIns="0" rtlCol="0" anchor="t">
              <a:spAutoFit/>
            </a:bodyPr>
            <a:lstStyle/>
            <a:p>
              <a:pPr>
                <a:lnSpc>
                  <a:spcPts val="7520"/>
                </a:lnSpc>
              </a:pPr>
              <a:r>
                <a:rPr lang="en-US" sz="8000" spc="-88">
                  <a:solidFill>
                    <a:srgbClr val="2B4B82"/>
                  </a:solidFill>
                  <a:latin typeface="Clear Sans Bold" panose="020B0803030202020304"/>
                </a:rPr>
                <a:t>Conclusion and Future Scope</a:t>
              </a:r>
              <a:endParaRPr lang="en-US" sz="8000" spc="-88">
                <a:solidFill>
                  <a:srgbClr val="2B4B82"/>
                </a:solidFill>
                <a:latin typeface="Clear Sans Bold" panose="020B0803030202020304"/>
              </a:endParaRPr>
            </a:p>
            <a:p>
              <a:pPr>
                <a:lnSpc>
                  <a:spcPts val="7520"/>
                </a:lnSpc>
              </a:pPr>
            </a:p>
          </p:txBody>
        </p:sp>
        <p:sp>
          <p:nvSpPr>
            <p:cNvPr id="4" name="TextBox 4"/>
            <p:cNvSpPr txBox="1"/>
            <p:nvPr/>
          </p:nvSpPr>
          <p:spPr>
            <a:xfrm>
              <a:off x="0" y="4162290"/>
              <a:ext cx="11293978" cy="8139006"/>
            </a:xfrm>
            <a:prstGeom prst="rect">
              <a:avLst/>
            </a:prstGeom>
          </p:spPr>
          <p:txBody>
            <a:bodyPr lIns="0" tIns="0" rIns="0" bIns="0" rtlCol="0" anchor="t">
              <a:spAutoFit/>
            </a:bodyPr>
            <a:lstStyle/>
            <a:p>
              <a:pPr>
                <a:lnSpc>
                  <a:spcPts val="4760"/>
                </a:lnSpc>
              </a:pPr>
              <a:r>
                <a:rPr lang="en-US" sz="2800">
                  <a:solidFill>
                    <a:srgbClr val="2B4B82"/>
                  </a:solidFill>
                  <a:latin typeface="Clear Sans" panose="020B0503030202020304"/>
                </a:rPr>
                <a:t>This project successfully bridged the language gap for the Bhagavad Gita through a web-based machine learning translator, empowering a wider audience to access its wisdom. Future advancements include refining translation accuracy, incorporating additional languages, and enriching the user experience with features like audio playback and cultural context annotations, ultimately transforming this translator into a powerful tool for global understanding and appreciation of the scripture.</a:t>
              </a:r>
              <a:endParaRPr lang="en-US" sz="2800">
                <a:solidFill>
                  <a:srgbClr val="2B4B82"/>
                </a:solidFill>
                <a:latin typeface="Clear Sans" panose="020B0503030202020304"/>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36757"/>
            <a:ext cx="10257527" cy="0"/>
          </a:xfrm>
          <a:prstGeom prst="line">
            <a:avLst/>
          </a:prstGeom>
          <a:ln w="28575" cap="rnd">
            <a:solidFill>
              <a:srgbClr val="2B4B82"/>
            </a:solidFill>
            <a:prstDash val="solid"/>
            <a:headEnd type="none" w="sm" len="sm"/>
            <a:tailEnd type="none" w="sm" len="sm"/>
          </a:ln>
        </p:spPr>
      </p:sp>
      <p:sp>
        <p:nvSpPr>
          <p:cNvPr id="3" name="Freeform 3"/>
          <p:cNvSpPr/>
          <p:nvPr/>
        </p:nvSpPr>
        <p:spPr>
          <a:xfrm>
            <a:off x="8304024" y="3868098"/>
            <a:ext cx="2332479" cy="2349566"/>
          </a:xfrm>
          <a:custGeom>
            <a:avLst/>
            <a:gdLst/>
            <a:ahLst/>
            <a:cxnLst/>
            <a:rect l="l" t="t" r="r" b="b"/>
            <a:pathLst>
              <a:path w="2332479" h="2349566">
                <a:moveTo>
                  <a:pt x="0" y="0"/>
                </a:moveTo>
                <a:lnTo>
                  <a:pt x="2332479" y="0"/>
                </a:lnTo>
                <a:lnTo>
                  <a:pt x="2332479" y="2349566"/>
                </a:lnTo>
                <a:lnTo>
                  <a:pt x="0" y="2349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4911191" y="1315606"/>
            <a:ext cx="1935827" cy="1724646"/>
          </a:xfrm>
          <a:custGeom>
            <a:avLst/>
            <a:gdLst/>
            <a:ahLst/>
            <a:cxnLst/>
            <a:rect l="l" t="t" r="r" b="b"/>
            <a:pathLst>
              <a:path w="1935827" h="1724646">
                <a:moveTo>
                  <a:pt x="0" y="0"/>
                </a:moveTo>
                <a:lnTo>
                  <a:pt x="1935828" y="0"/>
                </a:lnTo>
                <a:lnTo>
                  <a:pt x="1935828" y="1724646"/>
                </a:lnTo>
                <a:lnTo>
                  <a:pt x="0" y="1724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653032" y="4310816"/>
            <a:ext cx="2130348" cy="1464130"/>
          </a:xfrm>
          <a:custGeom>
            <a:avLst/>
            <a:gdLst/>
            <a:ahLst/>
            <a:cxnLst/>
            <a:rect l="l" t="t" r="r" b="b"/>
            <a:pathLst>
              <a:path w="2130348" h="1464130">
                <a:moveTo>
                  <a:pt x="0" y="0"/>
                </a:moveTo>
                <a:lnTo>
                  <a:pt x="2130348" y="0"/>
                </a:lnTo>
                <a:lnTo>
                  <a:pt x="2130348" y="1464130"/>
                </a:lnTo>
                <a:lnTo>
                  <a:pt x="0" y="1464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861603" y="3919134"/>
            <a:ext cx="2035004" cy="2247494"/>
          </a:xfrm>
          <a:custGeom>
            <a:avLst/>
            <a:gdLst/>
            <a:ahLst/>
            <a:cxnLst/>
            <a:rect l="l" t="t" r="r" b="b"/>
            <a:pathLst>
              <a:path w="2035004" h="2247494">
                <a:moveTo>
                  <a:pt x="0" y="0"/>
                </a:moveTo>
                <a:lnTo>
                  <a:pt x="2035004" y="0"/>
                </a:lnTo>
                <a:lnTo>
                  <a:pt x="2035004" y="2247494"/>
                </a:lnTo>
                <a:lnTo>
                  <a:pt x="0" y="22474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1169815" y="7045510"/>
            <a:ext cx="3096780" cy="2212790"/>
          </a:xfrm>
          <a:custGeom>
            <a:avLst/>
            <a:gdLst/>
            <a:ahLst/>
            <a:cxnLst/>
            <a:rect l="l" t="t" r="r" b="b"/>
            <a:pathLst>
              <a:path w="3096780" h="2212790">
                <a:moveTo>
                  <a:pt x="0" y="0"/>
                </a:moveTo>
                <a:lnTo>
                  <a:pt x="3096781" y="0"/>
                </a:lnTo>
                <a:lnTo>
                  <a:pt x="3096781" y="2212790"/>
                </a:lnTo>
                <a:lnTo>
                  <a:pt x="0" y="22127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4802884" y="7045510"/>
            <a:ext cx="2152442" cy="2212790"/>
          </a:xfrm>
          <a:custGeom>
            <a:avLst/>
            <a:gdLst/>
            <a:ahLst/>
            <a:cxnLst/>
            <a:rect l="l" t="t" r="r" b="b"/>
            <a:pathLst>
              <a:path w="2152442" h="2212790">
                <a:moveTo>
                  <a:pt x="0" y="0"/>
                </a:moveTo>
                <a:lnTo>
                  <a:pt x="2152442" y="0"/>
                </a:lnTo>
                <a:lnTo>
                  <a:pt x="2152442" y="2212790"/>
                </a:lnTo>
                <a:lnTo>
                  <a:pt x="0" y="22127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1761212" y="1028700"/>
            <a:ext cx="1913988" cy="2298458"/>
          </a:xfrm>
          <a:custGeom>
            <a:avLst/>
            <a:gdLst/>
            <a:ahLst/>
            <a:cxnLst/>
            <a:rect l="l" t="t" r="r" b="b"/>
            <a:pathLst>
              <a:path w="1913988" h="2298458">
                <a:moveTo>
                  <a:pt x="0" y="0"/>
                </a:moveTo>
                <a:lnTo>
                  <a:pt x="1913988" y="0"/>
                </a:lnTo>
                <a:lnTo>
                  <a:pt x="1913988" y="2298458"/>
                </a:lnTo>
                <a:lnTo>
                  <a:pt x="0" y="22984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8438298" y="7045510"/>
            <a:ext cx="2063930" cy="2212790"/>
          </a:xfrm>
          <a:custGeom>
            <a:avLst/>
            <a:gdLst/>
            <a:ahLst/>
            <a:cxnLst/>
            <a:rect l="l" t="t" r="r" b="b"/>
            <a:pathLst>
              <a:path w="2063930" h="2212790">
                <a:moveTo>
                  <a:pt x="0" y="0"/>
                </a:moveTo>
                <a:lnTo>
                  <a:pt x="2063930" y="0"/>
                </a:lnTo>
                <a:lnTo>
                  <a:pt x="2063930" y="2212790"/>
                </a:lnTo>
                <a:lnTo>
                  <a:pt x="0" y="221279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8939529" y="1028700"/>
            <a:ext cx="1061469" cy="2298458"/>
          </a:xfrm>
          <a:custGeom>
            <a:avLst/>
            <a:gdLst/>
            <a:ahLst/>
            <a:cxnLst/>
            <a:rect l="l" t="t" r="r" b="b"/>
            <a:pathLst>
              <a:path w="1061469" h="2298458">
                <a:moveTo>
                  <a:pt x="0" y="0"/>
                </a:moveTo>
                <a:lnTo>
                  <a:pt x="1061469" y="0"/>
                </a:lnTo>
                <a:lnTo>
                  <a:pt x="1061469" y="2298458"/>
                </a:lnTo>
                <a:lnTo>
                  <a:pt x="0" y="22984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12" name="Group 12"/>
          <p:cNvGrpSpPr/>
          <p:nvPr/>
        </p:nvGrpSpPr>
        <p:grpSpPr>
          <a:xfrm rot="0">
            <a:off x="357337" y="956466"/>
            <a:ext cx="6337497" cy="8032115"/>
            <a:chOff x="-866140" y="85725"/>
            <a:chExt cx="8449996" cy="10709487"/>
          </a:xfrm>
        </p:grpSpPr>
        <p:sp>
          <p:nvSpPr>
            <p:cNvPr id="13" name="TextBox 13"/>
            <p:cNvSpPr txBox="1"/>
            <p:nvPr/>
          </p:nvSpPr>
          <p:spPr>
            <a:xfrm>
              <a:off x="0" y="85725"/>
              <a:ext cx="7583856" cy="1207135"/>
            </a:xfrm>
            <a:prstGeom prst="rect">
              <a:avLst/>
            </a:prstGeom>
          </p:spPr>
          <p:txBody>
            <a:bodyPr lIns="0" tIns="0" rIns="0" bIns="0" rtlCol="0" anchor="t">
              <a:spAutoFit/>
            </a:bodyPr>
            <a:lstStyle/>
            <a:p>
              <a:pPr marL="0" lvl="0" indent="0" algn="l">
                <a:lnSpc>
                  <a:spcPts val="6720"/>
                </a:lnSpc>
              </a:pPr>
              <a:r>
                <a:rPr lang="en-US" sz="6400">
                  <a:solidFill>
                    <a:srgbClr val="2B4B82"/>
                  </a:solidFill>
                  <a:latin typeface="Clear Sans Bold" panose="020B0803030202020304"/>
                </a:rPr>
                <a:t>REFERENCES</a:t>
              </a:r>
              <a:endParaRPr lang="en-US" sz="6400">
                <a:solidFill>
                  <a:srgbClr val="2B4B82"/>
                </a:solidFill>
                <a:latin typeface="Clear Sans Bold" panose="020B0803030202020304"/>
              </a:endParaRPr>
            </a:p>
          </p:txBody>
        </p:sp>
        <p:sp>
          <p:nvSpPr>
            <p:cNvPr id="14" name="TextBox 14"/>
            <p:cNvSpPr txBox="1"/>
            <p:nvPr/>
          </p:nvSpPr>
          <p:spPr>
            <a:xfrm>
              <a:off x="-866140" y="1602952"/>
              <a:ext cx="8449733" cy="9192260"/>
            </a:xfrm>
            <a:prstGeom prst="rect">
              <a:avLst/>
            </a:prstGeom>
          </p:spPr>
          <p:txBody>
            <a:bodyPr wrap="square" lIns="0" tIns="0" rIns="0" bIns="0" rtlCol="0" anchor="t">
              <a:spAutoFit/>
            </a:bodyPr>
            <a:lstStyle/>
            <a:p>
              <a:pPr>
                <a:lnSpc>
                  <a:spcPts val="3360"/>
                </a:lnSpc>
              </a:pP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1.</a:t>
              </a:r>
              <a:r>
                <a:rPr lang="en-IN" altLang="en-US" sz="2800">
                  <a:solidFill>
                    <a:srgbClr val="2B4B82"/>
                  </a:solidFill>
                  <a:latin typeface="Clear Sans" panose="020B0503030202020304"/>
                </a:rPr>
                <a:t> </a:t>
              </a:r>
              <a:r>
                <a:rPr lang="en-US" sz="2800">
                  <a:solidFill>
                    <a:srgbClr val="2B4B82"/>
                  </a:solidFill>
                  <a:latin typeface="Clear Sans" panose="020B0503030202020304"/>
                </a:rPr>
                <a:t>vedabase.io</a:t>
              </a: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2.</a:t>
              </a:r>
              <a:r>
                <a:rPr lang="en-IN" altLang="en-US" sz="2800">
                  <a:solidFill>
                    <a:srgbClr val="2B4B82"/>
                  </a:solidFill>
                  <a:latin typeface="Clear Sans" panose="020B0503030202020304"/>
                </a:rPr>
                <a:t> </a:t>
              </a:r>
              <a:r>
                <a:rPr lang="en-US" sz="2800">
                  <a:solidFill>
                    <a:srgbClr val="2B4B82"/>
                  </a:solidFill>
                  <a:latin typeface="Clear Sans" panose="020B0503030202020304"/>
                </a:rPr>
                <a:t>Bhagavadgita.io</a:t>
              </a: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3.https://www.gitasupersite.iitk.ac.in/srimad</a:t>
              </a: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4.</a:t>
              </a:r>
              <a:r>
                <a:rPr lang="en-IN" altLang="en-US" sz="2800">
                  <a:solidFill>
                    <a:srgbClr val="2B4B82"/>
                  </a:solidFill>
                  <a:latin typeface="Clear Sans" panose="020B0503030202020304"/>
                </a:rPr>
                <a:t> </a:t>
              </a:r>
              <a:r>
                <a:rPr lang="en-US" sz="2800">
                  <a:solidFill>
                    <a:srgbClr val="2B4B82"/>
                  </a:solidFill>
                  <a:latin typeface="Clear Sans" panose="020B0503030202020304"/>
                </a:rPr>
                <a:t>Guillaume Lample, Myle Ott, Alexis Conneau, Ludovic Denoyer,and</a:t>
              </a: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Marc’Aurelio Ranzato. 2018b. Phrase-based &amp; neural unsupervised machine translation. In Proceedings of the 2018 Conference on Empirical Methods in Natural Language Processing (EMNLP)</a:t>
              </a:r>
              <a:endParaRPr lang="en-US" sz="2800">
                <a:solidFill>
                  <a:srgbClr val="2B4B82"/>
                </a:solidFill>
                <a:latin typeface="Clear Sans" panose="020B0503030202020304"/>
              </a:endParaRPr>
            </a:p>
            <a:p>
              <a:pPr>
                <a:lnSpc>
                  <a:spcPts val="3360"/>
                </a:lnSpc>
              </a:pPr>
              <a:r>
                <a:rPr lang="en-US" sz="2800">
                  <a:solidFill>
                    <a:srgbClr val="2B4B82"/>
                  </a:solidFill>
                  <a:latin typeface="Clear Sans" panose="020B0503030202020304"/>
                </a:rPr>
                <a:t>5.</a:t>
              </a:r>
              <a:r>
                <a:rPr lang="en-IN" altLang="en-US" sz="2800">
                  <a:solidFill>
                    <a:srgbClr val="2B4B82"/>
                  </a:solidFill>
                  <a:latin typeface="Clear Sans" panose="020B0503030202020304"/>
                </a:rPr>
                <a:t> </a:t>
              </a:r>
              <a:r>
                <a:rPr lang="en-US" sz="2800">
                  <a:solidFill>
                    <a:srgbClr val="2B4B82"/>
                  </a:solidFill>
                  <a:latin typeface="Clear Sans" panose="020B0503030202020304"/>
                </a:rPr>
                <a:t>Ilya Sutskever, Oriol Vinyals, and Quoc V. Le. 2014. Sequence to sequence</a:t>
              </a:r>
              <a:r>
                <a:rPr lang="en-IN" altLang="en-US" sz="2800">
                  <a:solidFill>
                    <a:srgbClr val="2B4B82"/>
                  </a:solidFill>
                  <a:latin typeface="Clear Sans" panose="020B0503030202020304"/>
                </a:rPr>
                <a:t> l</a:t>
              </a:r>
              <a:r>
                <a:rPr lang="en-US" sz="2800">
                  <a:solidFill>
                    <a:srgbClr val="2B4B82"/>
                  </a:solidFill>
                  <a:latin typeface="Clear Sans" panose="020B0503030202020304"/>
                </a:rPr>
                <a:t>earning with neural networks.</a:t>
              </a:r>
              <a:endParaRPr lang="en-US" sz="2800">
                <a:solidFill>
                  <a:srgbClr val="2B4B82"/>
                </a:solidFill>
                <a:latin typeface="Clear Sans" panose="020B05030302020203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380845" y="336294"/>
            <a:ext cx="12638728" cy="8653719"/>
            <a:chOff x="-96520" y="123825"/>
            <a:chExt cx="16851638" cy="11538292"/>
          </a:xfrm>
        </p:grpSpPr>
        <p:sp>
          <p:nvSpPr>
            <p:cNvPr id="4" name="TextBox 4"/>
            <p:cNvSpPr txBox="1"/>
            <p:nvPr/>
          </p:nvSpPr>
          <p:spPr>
            <a:xfrm>
              <a:off x="0" y="123825"/>
              <a:ext cx="16755118" cy="3283225"/>
            </a:xfrm>
            <a:prstGeom prst="rect">
              <a:avLst/>
            </a:prstGeom>
          </p:spPr>
          <p:txBody>
            <a:bodyPr lIns="0" tIns="0" rIns="0" bIns="0" rtlCol="0" anchor="t">
              <a:spAutoFit/>
            </a:bodyPr>
            <a:lstStyle/>
            <a:p>
              <a:pPr>
                <a:lnSpc>
                  <a:spcPts val="9450"/>
                </a:lnSpc>
              </a:pPr>
              <a:r>
                <a:rPr lang="en-US" sz="9000">
                  <a:solidFill>
                    <a:srgbClr val="31356E"/>
                  </a:solidFill>
                  <a:latin typeface="Clear Sans" panose="020B0503030202020304"/>
                </a:rPr>
                <a:t>INTRODUCTION</a:t>
              </a:r>
              <a:endParaRPr lang="en-US" sz="9000">
                <a:solidFill>
                  <a:srgbClr val="31356E"/>
                </a:solidFill>
                <a:latin typeface="Clear Sans" panose="020B0503030202020304"/>
              </a:endParaRPr>
            </a:p>
            <a:p>
              <a:pPr>
                <a:lnSpc>
                  <a:spcPts val="9450"/>
                </a:lnSpc>
              </a:pPr>
            </a:p>
          </p:txBody>
        </p:sp>
        <p:sp>
          <p:nvSpPr>
            <p:cNvPr id="5" name="TextBox 5"/>
            <p:cNvSpPr txBox="1"/>
            <p:nvPr/>
          </p:nvSpPr>
          <p:spPr>
            <a:xfrm>
              <a:off x="-96520" y="2875410"/>
              <a:ext cx="16053031" cy="8786707"/>
            </a:xfrm>
            <a:prstGeom prst="rect">
              <a:avLst/>
            </a:prstGeom>
          </p:spPr>
          <p:txBody>
            <a:bodyPr lIns="0" tIns="0" rIns="0" bIns="0" rtlCol="0" anchor="t">
              <a:spAutoFit/>
            </a:bodyPr>
            <a:lstStyle/>
            <a:p>
              <a:pPr>
                <a:lnSpc>
                  <a:spcPts val="5710"/>
                </a:lnSpc>
              </a:pPr>
              <a:r>
                <a:rPr lang="en-US" sz="2800">
                  <a:solidFill>
                    <a:srgbClr val="2B4B82"/>
                  </a:solidFill>
                  <a:latin typeface="Clear Sans" panose="020B0503030202020304"/>
                </a:rPr>
                <a:t>Challenge: Sanskrit language limits access to Bhagavad Gita's wisdom.</a:t>
              </a:r>
              <a:endParaRPr lang="en-US" sz="2800">
                <a:solidFill>
                  <a:srgbClr val="2B4B82"/>
                </a:solidFill>
                <a:latin typeface="Clear Sans" panose="020B0503030202020304"/>
              </a:endParaRPr>
            </a:p>
            <a:p>
              <a:pPr>
                <a:lnSpc>
                  <a:spcPts val="5710"/>
                </a:lnSpc>
              </a:pPr>
              <a:r>
                <a:rPr lang="en-US" sz="2800">
                  <a:solidFill>
                    <a:srgbClr val="2B4B82"/>
                  </a:solidFill>
                  <a:latin typeface="Clear Sans" panose="020B0503030202020304"/>
                </a:rPr>
                <a:t>Solution: Web-based Shloka translator using machine learning.</a:t>
              </a:r>
              <a:endParaRPr lang="en-US" sz="2800">
                <a:solidFill>
                  <a:srgbClr val="2B4B82"/>
                </a:solidFill>
                <a:latin typeface="Clear Sans" panose="020B0503030202020304"/>
              </a:endParaRPr>
            </a:p>
            <a:p>
              <a:pPr>
                <a:lnSpc>
                  <a:spcPts val="5710"/>
                </a:lnSpc>
              </a:pPr>
              <a:r>
                <a:rPr lang="en-US" sz="2800">
                  <a:solidFill>
                    <a:srgbClr val="2B4B82"/>
                  </a:solidFill>
                  <a:latin typeface="Clear Sans" panose="020B0503030202020304"/>
                </a:rPr>
                <a:t>Benefits: User-friendly tool for wider audience to understand Bhagavad Gita.</a:t>
              </a:r>
              <a:endParaRPr lang="en-US" sz="2800">
                <a:solidFill>
                  <a:srgbClr val="2B4B82"/>
                </a:solidFill>
                <a:latin typeface="Clear Sans" panose="020B0503030202020304"/>
              </a:endParaRPr>
            </a:p>
            <a:p>
              <a:pPr>
                <a:lnSpc>
                  <a:spcPts val="5710"/>
                </a:lnSpc>
              </a:pPr>
              <a:r>
                <a:rPr lang="en-US" sz="2800">
                  <a:solidFill>
                    <a:srgbClr val="2B4B82"/>
                  </a:solidFill>
                  <a:latin typeface="Clear Sans" panose="020B0503030202020304"/>
                </a:rPr>
                <a:t>Report Structure:</a:t>
              </a:r>
              <a:endParaRPr lang="en-US" sz="2800">
                <a:solidFill>
                  <a:srgbClr val="2B4B82"/>
                </a:solidFill>
                <a:latin typeface="Clear Sans" panose="020B0503030202020304"/>
              </a:endParaRPr>
            </a:p>
            <a:p>
              <a:pPr>
                <a:lnSpc>
                  <a:spcPts val="5710"/>
                </a:lnSpc>
              </a:pPr>
              <a:r>
                <a:rPr lang="en-IN" altLang="en-US" sz="2800">
                  <a:solidFill>
                    <a:srgbClr val="2B4B82"/>
                  </a:solidFill>
                  <a:latin typeface="Clear Sans" panose="020B0503030202020304"/>
                </a:rPr>
                <a:t>  ~</a:t>
              </a:r>
              <a:r>
                <a:rPr lang="en-US" sz="2800">
                  <a:solidFill>
                    <a:srgbClr val="2B4B82"/>
                  </a:solidFill>
                  <a:latin typeface="Clear Sans" panose="020B0503030202020304"/>
                </a:rPr>
                <a:t>Current translations &amp; limitations</a:t>
              </a:r>
              <a:endParaRPr lang="en-US" sz="2800">
                <a:solidFill>
                  <a:srgbClr val="2B4B82"/>
                </a:solidFill>
                <a:latin typeface="Clear Sans" panose="020B0503030202020304"/>
              </a:endParaRPr>
            </a:p>
            <a:p>
              <a:pPr>
                <a:lnSpc>
                  <a:spcPts val="5710"/>
                </a:lnSpc>
              </a:pPr>
              <a:r>
                <a:rPr lang="en-IN" altLang="en-US" sz="2800">
                  <a:solidFill>
                    <a:srgbClr val="2B4B82"/>
                  </a:solidFill>
                  <a:latin typeface="Clear Sans" panose="020B0503030202020304"/>
                </a:rPr>
                <a:t>  ~</a:t>
              </a:r>
              <a:r>
                <a:rPr lang="en-US" sz="2800">
                  <a:solidFill>
                    <a:srgbClr val="2B4B82"/>
                  </a:solidFill>
                  <a:latin typeface="Clear Sans" panose="020B0503030202020304"/>
                </a:rPr>
                <a:t>Methodology (data, models, web app)</a:t>
              </a:r>
              <a:endParaRPr lang="en-US" sz="2800">
                <a:solidFill>
                  <a:srgbClr val="2B4B82"/>
                </a:solidFill>
                <a:latin typeface="Clear Sans" panose="020B0503030202020304"/>
              </a:endParaRPr>
            </a:p>
            <a:p>
              <a:pPr>
                <a:lnSpc>
                  <a:spcPts val="5710"/>
                </a:lnSpc>
              </a:pPr>
              <a:r>
                <a:rPr lang="en-IN" altLang="en-US" sz="2800">
                  <a:solidFill>
                    <a:srgbClr val="2B4B82"/>
                  </a:solidFill>
                  <a:latin typeface="Clear Sans" panose="020B0503030202020304"/>
                </a:rPr>
                <a:t>  ~</a:t>
              </a:r>
              <a:r>
                <a:rPr lang="en-US" sz="2800">
                  <a:solidFill>
                    <a:srgbClr val="2B4B82"/>
                  </a:solidFill>
                  <a:latin typeface="Clear Sans" panose="020B0503030202020304"/>
                </a:rPr>
                <a:t>Evaluation (performance &amp; testing)</a:t>
              </a:r>
              <a:endParaRPr lang="en-US" sz="2800">
                <a:solidFill>
                  <a:srgbClr val="2B4B82"/>
                </a:solidFill>
                <a:latin typeface="Clear Sans" panose="020B0503030202020304"/>
              </a:endParaRPr>
            </a:p>
            <a:p>
              <a:pPr>
                <a:lnSpc>
                  <a:spcPts val="5710"/>
                </a:lnSpc>
              </a:pPr>
              <a:r>
                <a:rPr lang="en-IN" altLang="en-US" sz="2800">
                  <a:solidFill>
                    <a:srgbClr val="2B4B82"/>
                  </a:solidFill>
                  <a:latin typeface="Clear Sans" panose="020B0503030202020304"/>
                </a:rPr>
                <a:t>  ~</a:t>
              </a:r>
              <a:r>
                <a:rPr lang="en-US" sz="2800">
                  <a:solidFill>
                    <a:srgbClr val="2B4B82"/>
                  </a:solidFill>
                  <a:latin typeface="Clear Sans" panose="020B0503030202020304"/>
                </a:rPr>
                <a:t>Future work (improvements &amp; features)</a:t>
              </a:r>
              <a:endParaRPr lang="en-US" sz="2800">
                <a:solidFill>
                  <a:srgbClr val="2B4B82"/>
                </a:solidFill>
                <a:latin typeface="Clear Sans" panose="020B05030302020203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5606057" cy="7289014"/>
        </p:xfrm>
        <a:graphic>
          <a:graphicData uri="http://schemas.openxmlformats.org/drawingml/2006/table">
            <a:tbl>
              <a:tblPr/>
              <a:tblGrid>
                <a:gridCol w="15606057"/>
              </a:tblGrid>
              <a:tr h="2095619">
                <a:tc>
                  <a:txBody>
                    <a:bodyPr rtlCol="0"/>
                    <a:lstStyle/>
                    <a:p>
                      <a:pPr algn="ctr">
                        <a:lnSpc>
                          <a:spcPts val="11340"/>
                        </a:lnSpc>
                        <a:defRPr/>
                      </a:pPr>
                      <a:r>
                        <a:rPr lang="en-US" sz="8100">
                          <a:solidFill>
                            <a:srgbClr val="F7B4A7"/>
                          </a:solidFill>
                          <a:latin typeface="Clear Sans Bold" panose="020B0803030202020304"/>
                        </a:rPr>
                        <a:t>OUR TEAM</a:t>
                      </a:r>
                      <a:endParaRPr lang="en-US" sz="1100"/>
                    </a:p>
                  </a:txBody>
                  <a:tcPr marL="190500" marR="190500" marT="190500" marB="190500" anchor="t">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r h="1558501">
                <a:tc>
                  <a:txBody>
                    <a:bodyPr rtlCol="0"/>
                    <a:lstStyle/>
                    <a:p>
                      <a:pPr algn="l">
                        <a:lnSpc>
                          <a:spcPts val="4060"/>
                        </a:lnSpc>
                        <a:defRPr/>
                      </a:pPr>
                      <a:endParaRPr lang="en-US" sz="1100"/>
                    </a:p>
                  </a:txBody>
                  <a:tcPr marL="190500" marR="190500" marT="190500" marB="190500" anchor="t">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r h="3634894">
                <a:tc>
                  <a:txBody>
                    <a:bodyPr rtlCol="0"/>
                    <a:lstStyle/>
                    <a:p>
                      <a:pPr marL="626110" lvl="1" indent="-313055" algn="l">
                        <a:lnSpc>
                          <a:spcPts val="4060"/>
                        </a:lnSpc>
                        <a:buFont typeface="Arial" panose="020B0604020202020204"/>
                        <a:buChar char="•"/>
                        <a:defRPr/>
                      </a:pPr>
                      <a:endParaRPr lang="en-US" sz="1100"/>
                    </a:p>
                  </a:txBody>
                  <a:tcPr marL="190500" marR="190500" marT="190500" marB="190500" anchor="t">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
        <p:nvSpPr>
          <p:cNvPr id="3" name="TextBox 3"/>
          <p:cNvSpPr txBox="1"/>
          <p:nvPr/>
        </p:nvSpPr>
        <p:spPr>
          <a:xfrm>
            <a:off x="0" y="3345612"/>
            <a:ext cx="16634757" cy="2800350"/>
          </a:xfrm>
          <a:prstGeom prst="rect">
            <a:avLst/>
          </a:prstGeom>
        </p:spPr>
        <p:txBody>
          <a:bodyPr lIns="0" tIns="0" rIns="0" bIns="0" rtlCol="0" anchor="t">
            <a:spAutoFit/>
          </a:bodyPr>
          <a:lstStyle/>
          <a:p>
            <a:pPr algn="ctr">
              <a:lnSpc>
                <a:spcPts val="7280"/>
              </a:lnSpc>
            </a:pPr>
            <a:r>
              <a:rPr lang="en-IN" altLang="en-US" sz="5200">
                <a:solidFill>
                  <a:srgbClr val="FFFFFF"/>
                </a:solidFill>
                <a:latin typeface="Canva Sans Bold" panose="020B0803030501040103"/>
              </a:rPr>
              <a:t>LAKSHYA AGARWAL - 21051739</a:t>
            </a:r>
            <a:endParaRPr lang="en-IN" altLang="en-US" sz="5200">
              <a:solidFill>
                <a:srgbClr val="FFFFFF"/>
              </a:solidFill>
              <a:latin typeface="Canva Sans Bold" panose="020B0803030501040103"/>
            </a:endParaRPr>
          </a:p>
          <a:p>
            <a:pPr algn="ctr">
              <a:lnSpc>
                <a:spcPts val="7280"/>
              </a:lnSpc>
            </a:pPr>
            <a:r>
              <a:rPr lang="en-IN" altLang="en-US" sz="5200">
                <a:solidFill>
                  <a:srgbClr val="FFFFFF"/>
                </a:solidFill>
                <a:latin typeface="Canva Sans Bold" panose="020B0803030501040103"/>
              </a:rPr>
              <a:t>PRASOON KARN - 21051751</a:t>
            </a:r>
            <a:endParaRPr lang="en-IN" altLang="en-US" sz="5200">
              <a:solidFill>
                <a:srgbClr val="FFFFFF"/>
              </a:solidFill>
              <a:latin typeface="Canva Sans Bold" panose="020B0803030501040103"/>
            </a:endParaRPr>
          </a:p>
          <a:p>
            <a:pPr algn="ctr">
              <a:lnSpc>
                <a:spcPts val="7280"/>
              </a:lnSpc>
            </a:pPr>
            <a:r>
              <a:rPr lang="en-IN" altLang="en-US" sz="5200">
                <a:solidFill>
                  <a:srgbClr val="FFFFFF"/>
                </a:solidFill>
                <a:latin typeface="Canva Sans Bold" panose="020B0803030501040103"/>
              </a:rPr>
              <a:t>SHAUKARA SHRAVAN KUMAR - 21051758</a:t>
            </a:r>
            <a:endParaRPr lang="en-IN" altLang="en-US" sz="5200">
              <a:solidFill>
                <a:srgbClr val="FFFFFF"/>
              </a:solidFill>
              <a:latin typeface="Canva Sans Bold" panose="020B08030305010401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561733" y="2105045"/>
            <a:ext cx="8097687" cy="1668780"/>
          </a:xfrm>
          <a:prstGeom prst="rect">
            <a:avLst/>
          </a:prstGeom>
        </p:spPr>
        <p:txBody>
          <a:bodyPr lIns="0" tIns="0" rIns="0" bIns="0" rtlCol="0" anchor="t">
            <a:spAutoFit/>
          </a:bodyPr>
          <a:lstStyle/>
          <a:p>
            <a:pPr marL="0" lvl="0" indent="0">
              <a:lnSpc>
                <a:spcPts val="13015"/>
              </a:lnSpc>
              <a:spcBef>
                <a:spcPct val="0"/>
              </a:spcBef>
            </a:pPr>
            <a:r>
              <a:rPr lang="en-US" sz="9430" spc="924">
                <a:solidFill>
                  <a:srgbClr val="231F20"/>
                </a:solidFill>
                <a:latin typeface="Oswald Bold" panose="00000800000000000000"/>
              </a:rPr>
              <a:t>TH</a:t>
            </a:r>
            <a:r>
              <a:rPr lang="en-IN" altLang="en-US" sz="9430" spc="924">
                <a:solidFill>
                  <a:srgbClr val="231F20"/>
                </a:solidFill>
                <a:latin typeface="Oswald Bold" panose="00000800000000000000"/>
              </a:rPr>
              <a:t>ANK YOU</a:t>
            </a:r>
            <a:endParaRPr lang="en-IN" altLang="en-US" sz="9430" spc="924">
              <a:solidFill>
                <a:srgbClr val="231F20"/>
              </a:solidFill>
              <a:latin typeface="Oswald Bold" panose="00000800000000000000"/>
            </a:endParaRPr>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6" name="Table 6"/>
          <p:cNvGraphicFramePr>
            <a:graphicFrameLocks noGrp="1"/>
          </p:cNvGraphicFramePr>
          <p:nvPr/>
        </p:nvGraphicFramePr>
        <p:xfrm>
          <a:off x="1028700" y="2709563"/>
          <a:ext cx="16230600" cy="6752177"/>
        </p:xfrm>
        <a:graphic>
          <a:graphicData uri="http://schemas.openxmlformats.org/drawingml/2006/table">
            <a:tbl>
              <a:tblPr/>
              <a:tblGrid>
                <a:gridCol w="8115300"/>
                <a:gridCol w="8115300"/>
              </a:tblGrid>
              <a:tr h="2427444">
                <a:tc>
                  <a:txBody>
                    <a:bodyPr rtlCol="0"/>
                    <a:lstStyle/>
                    <a:p>
                      <a:pPr algn="l">
                        <a:lnSpc>
                          <a:spcPts val="6600"/>
                        </a:lnSpc>
                        <a:defRPr/>
                      </a:pPr>
                      <a:r>
                        <a:rPr lang="en-US" sz="5500">
                          <a:solidFill>
                            <a:srgbClr val="2B4B82"/>
                          </a:solidFill>
                          <a:latin typeface="Clear Sans Bold" panose="020B0803030202020304"/>
                        </a:rPr>
                        <a:t>PROJECT WORK FLOW</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6720"/>
                        </a:lnSpc>
                        <a:defRPr/>
                      </a:pP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r h="4324733">
                <a:tc>
                  <a:txBody>
                    <a:bodyPr rtlCol="0"/>
                    <a:lstStyle/>
                    <a:p>
                      <a:pPr marL="518160" lvl="1" indent="-259080" algn="l">
                        <a:lnSpc>
                          <a:spcPts val="3360"/>
                        </a:lnSpc>
                        <a:buFont typeface="Arial" panose="020B0604020202020204"/>
                        <a:buChar char="•"/>
                        <a:defRPr/>
                      </a:pP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3360"/>
                        </a:lnSpc>
                        <a:defRPr/>
                      </a:pP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7" name="Freeform 7"/>
          <p:cNvSpPr/>
          <p:nvPr/>
        </p:nvSpPr>
        <p:spPr>
          <a:xfrm>
            <a:off x="1364670" y="4844065"/>
            <a:ext cx="15894630" cy="2799159"/>
          </a:xfrm>
          <a:custGeom>
            <a:avLst/>
            <a:gdLst/>
            <a:ahLst/>
            <a:cxnLst/>
            <a:rect l="l" t="t" r="r" b="b"/>
            <a:pathLst>
              <a:path w="15894630" h="2799159">
                <a:moveTo>
                  <a:pt x="0" y="0"/>
                </a:moveTo>
                <a:lnTo>
                  <a:pt x="15894630" y="0"/>
                </a:lnTo>
                <a:lnTo>
                  <a:pt x="15894630" y="2799158"/>
                </a:lnTo>
                <a:lnTo>
                  <a:pt x="0" y="2799158"/>
                </a:lnTo>
                <a:lnTo>
                  <a:pt x="0" y="0"/>
                </a:lnTo>
                <a:close/>
              </a:path>
            </a:pathLst>
          </a:custGeom>
          <a:blipFill>
            <a:blip r:embed="rId9"/>
            <a:stretch>
              <a:fillRect t="-13488" b="-2200"/>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1"/>
            <a:stretch>
              <a:fillRect l="-26224" r="-96992"/>
            </a:stretch>
          </a:blipFill>
        </p:spPr>
      </p:sp>
      <p:sp>
        <p:nvSpPr>
          <p:cNvPr id="3" name="TextBox 3"/>
          <p:cNvSpPr txBox="1"/>
          <p:nvPr/>
        </p:nvSpPr>
        <p:spPr>
          <a:xfrm>
            <a:off x="6912767" y="2023407"/>
            <a:ext cx="13728177" cy="2580169"/>
          </a:xfrm>
          <a:prstGeom prst="rect">
            <a:avLst/>
          </a:prstGeom>
        </p:spPr>
        <p:txBody>
          <a:bodyPr lIns="0" tIns="0" rIns="0" bIns="0" rtlCol="0" anchor="t">
            <a:spAutoFit/>
          </a:bodyPr>
          <a:lstStyle/>
          <a:p>
            <a:pPr>
              <a:lnSpc>
                <a:spcPts val="10070"/>
              </a:lnSpc>
            </a:pPr>
            <a:r>
              <a:rPr lang="en-US" sz="9590">
                <a:solidFill>
                  <a:srgbClr val="2B4B82"/>
                </a:solidFill>
                <a:latin typeface="Clear Sans Bold" panose="020B0803030202020304"/>
              </a:rPr>
              <a:t>Training The Model</a:t>
            </a:r>
            <a:endParaRPr lang="en-US" sz="9590">
              <a:solidFill>
                <a:srgbClr val="2B4B82"/>
              </a:solidFill>
              <a:latin typeface="Clear Sans Bold" panose="020B0803030202020304"/>
            </a:endParaRPr>
          </a:p>
          <a:p>
            <a:pPr>
              <a:lnSpc>
                <a:spcPts val="10070"/>
              </a:lnSpc>
            </a:pPr>
          </a:p>
        </p:txBody>
      </p:sp>
      <p:sp>
        <p:nvSpPr>
          <p:cNvPr id="4" name="TextBox 4"/>
          <p:cNvSpPr txBox="1"/>
          <p:nvPr/>
        </p:nvSpPr>
        <p:spPr>
          <a:xfrm>
            <a:off x="8097063" y="3723888"/>
            <a:ext cx="8515290" cy="5405534"/>
          </a:xfrm>
          <a:prstGeom prst="rect">
            <a:avLst/>
          </a:prstGeom>
        </p:spPr>
        <p:txBody>
          <a:bodyPr lIns="0" tIns="0" rIns="0" bIns="0" rtlCol="0" anchor="t">
            <a:spAutoFit/>
          </a:bodyPr>
          <a:lstStyle/>
          <a:p>
            <a:pPr>
              <a:lnSpc>
                <a:spcPts val="6220"/>
              </a:lnSpc>
            </a:pPr>
            <a:r>
              <a:rPr lang="en-US" sz="4445">
                <a:solidFill>
                  <a:srgbClr val="2B4B82"/>
                </a:solidFill>
                <a:latin typeface="Clear Sans" panose="020B0503030202020304"/>
              </a:rPr>
              <a:t>This phase consists of 4 parts they are:- </a:t>
            </a:r>
            <a:endParaRPr lang="en-US" sz="4445">
              <a:solidFill>
                <a:srgbClr val="2B4B82"/>
              </a:solidFill>
              <a:latin typeface="Clear Sans" panose="020B0503030202020304"/>
            </a:endParaRPr>
          </a:p>
          <a:p>
            <a:pPr>
              <a:lnSpc>
                <a:spcPts val="6220"/>
              </a:lnSpc>
            </a:pPr>
            <a:r>
              <a:rPr lang="en-US" sz="4445">
                <a:solidFill>
                  <a:srgbClr val="2B4B82"/>
                </a:solidFill>
                <a:latin typeface="Clear Sans" panose="020B0503030202020304"/>
              </a:rPr>
              <a:t>1. Choosing a machine learning         algorithm </a:t>
            </a:r>
            <a:endParaRPr lang="en-US" sz="4445">
              <a:solidFill>
                <a:srgbClr val="2B4B82"/>
              </a:solidFill>
              <a:latin typeface="Clear Sans" panose="020B0503030202020304"/>
            </a:endParaRPr>
          </a:p>
          <a:p>
            <a:pPr>
              <a:lnSpc>
                <a:spcPts val="6220"/>
              </a:lnSpc>
            </a:pPr>
            <a:r>
              <a:rPr lang="en-US" sz="4445">
                <a:solidFill>
                  <a:srgbClr val="2B4B82"/>
                </a:solidFill>
                <a:latin typeface="Clear Sans" panose="020B0503030202020304"/>
              </a:rPr>
              <a:t>2. Training </a:t>
            </a:r>
            <a:endParaRPr lang="en-US" sz="4445">
              <a:solidFill>
                <a:srgbClr val="2B4B82"/>
              </a:solidFill>
              <a:latin typeface="Clear Sans" panose="020B0503030202020304"/>
            </a:endParaRPr>
          </a:p>
          <a:p>
            <a:pPr>
              <a:lnSpc>
                <a:spcPts val="6220"/>
              </a:lnSpc>
            </a:pPr>
            <a:r>
              <a:rPr lang="en-US" sz="4445">
                <a:solidFill>
                  <a:srgbClr val="2B4B82"/>
                </a:solidFill>
                <a:latin typeface="Clear Sans" panose="020B0503030202020304"/>
              </a:rPr>
              <a:t>3. Evaluation</a:t>
            </a:r>
            <a:endParaRPr lang="en-US" sz="4445">
              <a:solidFill>
                <a:srgbClr val="2B4B82"/>
              </a:solidFill>
              <a:latin typeface="Clear Sans" panose="020B0503030202020304"/>
            </a:endParaRPr>
          </a:p>
          <a:p>
            <a:pPr>
              <a:lnSpc>
                <a:spcPts val="622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443088" y="-109521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2400" y="571578"/>
            <a:ext cx="17341840" cy="3021094"/>
            <a:chOff x="0" y="0"/>
            <a:chExt cx="23122454" cy="4028125"/>
          </a:xfrm>
        </p:grpSpPr>
        <p:sp>
          <p:nvSpPr>
            <p:cNvPr id="4" name="TextBox 4"/>
            <p:cNvSpPr txBox="1"/>
            <p:nvPr/>
          </p:nvSpPr>
          <p:spPr>
            <a:xfrm>
              <a:off x="0" y="161925"/>
              <a:ext cx="23122454" cy="2181015"/>
            </a:xfrm>
            <a:prstGeom prst="rect">
              <a:avLst/>
            </a:prstGeom>
          </p:spPr>
          <p:txBody>
            <a:bodyPr lIns="0" tIns="0" rIns="0" bIns="0" rtlCol="0" anchor="t">
              <a:spAutoFit/>
            </a:bodyPr>
            <a:lstStyle/>
            <a:p>
              <a:pPr>
                <a:lnSpc>
                  <a:spcPts val="12180"/>
                </a:lnSpc>
              </a:pPr>
              <a:r>
                <a:rPr lang="en-US" sz="11600">
                  <a:solidFill>
                    <a:srgbClr val="2B4B82"/>
                  </a:solidFill>
                  <a:latin typeface="Clear Sans Bold" panose="020B0803030202020304"/>
                </a:rPr>
                <a:t>TRAINING</a:t>
              </a:r>
              <a:endParaRPr lang="en-US" sz="11600">
                <a:solidFill>
                  <a:srgbClr val="2B4B82"/>
                </a:solidFill>
                <a:latin typeface="Clear Sans Bold" panose="020B0803030202020304"/>
              </a:endParaRPr>
            </a:p>
          </p:txBody>
        </p:sp>
        <p:sp>
          <p:nvSpPr>
            <p:cNvPr id="5" name="TextBox 5"/>
            <p:cNvSpPr txBox="1"/>
            <p:nvPr/>
          </p:nvSpPr>
          <p:spPr>
            <a:xfrm>
              <a:off x="0" y="2868042"/>
              <a:ext cx="23122454" cy="1160083"/>
            </a:xfrm>
            <a:prstGeom prst="rect">
              <a:avLst/>
            </a:prstGeom>
          </p:spPr>
          <p:txBody>
            <a:bodyPr lIns="0" tIns="0" rIns="0" bIns="0" rtlCol="0" anchor="t">
              <a:spAutoFit/>
            </a:bodyPr>
            <a:lstStyle/>
            <a:p>
              <a:pPr>
                <a:lnSpc>
                  <a:spcPts val="7355"/>
                </a:lnSpc>
              </a:pPr>
            </a:p>
          </p:txBody>
        </p:sp>
      </p:grpSp>
      <p:graphicFrame>
        <p:nvGraphicFramePr>
          <p:cNvPr id="9" name="Table 6"/>
          <p:cNvGraphicFramePr>
            <a:graphicFrameLocks noGrp="1"/>
          </p:cNvGraphicFramePr>
          <p:nvPr/>
        </p:nvGraphicFramePr>
        <p:xfrm>
          <a:off x="76210" y="3619639"/>
          <a:ext cx="16313150" cy="15720695"/>
        </p:xfrm>
        <a:graphic>
          <a:graphicData uri="http://schemas.openxmlformats.org/drawingml/2006/table">
            <a:tbl>
              <a:tblPr/>
              <a:tblGrid>
                <a:gridCol w="3536315"/>
                <a:gridCol w="6351834"/>
                <a:gridCol w="6424991"/>
              </a:tblGrid>
              <a:tr h="3497973">
                <a:tc>
                  <a:txBody>
                    <a:bodyPr rtlCol="0"/>
                    <a:lstStyle/>
                    <a:p>
                      <a:pPr algn="l">
                        <a:lnSpc>
                          <a:spcPts val="3920"/>
                        </a:lnSpc>
                      </a:pPr>
                      <a:r>
                        <a:rPr sz="2800" b="1"/>
                        <a:t>Cleaning</a:t>
                      </a:r>
                      <a:r>
                        <a:rPr sz="2800"/>
                        <a:t>: The data may contain inconsistencies, typos, or formatting errors. We implemented cleaning techniques to ensure data quality, such as removing irrelevant symbols, handling punctuation, and normalizing text</a:t>
                      </a:r>
                      <a:r>
                        <a:rPr lang="en-IN" sz="2800"/>
                        <a:t>.</a:t>
                      </a:r>
                      <a:endParaRPr lang="en-IN" sz="28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rtlCol="0"/>
                    <a:lstStyle/>
                    <a:p>
                      <a:pPr>
                        <a:lnSpc>
                          <a:spcPts val="3920"/>
                        </a:lnSpc>
                      </a:pPr>
                      <a:r>
                        <a:rPr lang="en-IN" sz="2800" b="1"/>
                        <a:t>T</a:t>
                      </a:r>
                      <a:r>
                        <a:rPr sz="2800" b="1"/>
                        <a:t>okenization</a:t>
                      </a:r>
                      <a:r>
                        <a:rPr sz="2800"/>
                        <a:t>: We segmented the text into individual words or meaningful units (tokens) for machine learning algorithms to process. This might involve splitting sentences into words, handling compound words, and potentially applying stemming or lemmatization (reducing words to their root forms</a:t>
                      </a:r>
                      <a:r>
                        <a:rPr lang="en-IN" sz="2800"/>
                        <a:t>).</a:t>
                      </a:r>
                      <a:endParaRPr lang="en-IN" sz="28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rtlCol="0"/>
                    <a:lstStyle/>
                    <a:p>
                      <a:pPr>
                        <a:lnSpc>
                          <a:spcPts val="3920"/>
                        </a:lnSpc>
                      </a:pPr>
                      <a:r>
                        <a:rPr sz="2800" b="1"/>
                        <a:t>Vectorization</a:t>
                      </a:r>
                      <a:r>
                        <a:rPr sz="2800"/>
                        <a:t>: The preprocessed text needs to be converted into a numerical representation suitable for machine learning models. We could employ techniques like one-hot encoding, word embedding (representing words as vectors based on their context), or other suitable methods.</a:t>
                      </a:r>
                      <a:endParaRPr sz="28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r>
              <a:tr h="1897958">
                <a:tc>
                  <a:txBody>
                    <a:bodyPr rtlCol="0"/>
                    <a:lstStyle/>
                    <a:p>
                      <a:pPr algn="l">
                        <a:lnSpc>
                          <a:spcPts val="3360"/>
                        </a:lnSpc>
                        <a:defRPr/>
                      </a:pPr>
                      <a:endParaRPr lang="en-US" sz="11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rtlCol="0"/>
                    <a:lstStyle/>
                    <a:p>
                      <a:pPr algn="l">
                        <a:lnSpc>
                          <a:spcPts val="3360"/>
                        </a:lnSpc>
                        <a:defRPr/>
                      </a:pPr>
                      <a:endParaRPr lang="en-US" sz="11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c>
                  <a:txBody>
                    <a:bodyPr rtlCol="0"/>
                    <a:lstStyle/>
                    <a:p>
                      <a:pPr algn="l">
                        <a:lnSpc>
                          <a:spcPts val="3360"/>
                        </a:lnSpc>
                        <a:defRPr/>
                      </a:pPr>
                      <a:endParaRPr lang="en-US" sz="1100"/>
                    </a:p>
                  </a:txBody>
                  <a:tcPr marL="190500" marR="190500" marT="190500" marB="190500" anchor="t">
                    <a:lnL w="47625" cap="flat" cmpd="sng" algn="ctr">
                      <a:solidFill>
                        <a:srgbClr val="F7B4A7"/>
                      </a:solidFill>
                      <a:prstDash val="solid"/>
                      <a:round/>
                      <a:headEnd type="none" w="med" len="med"/>
                      <a:tailEnd type="none" w="med" len="med"/>
                    </a:lnL>
                    <a:lnR w="47625" cap="flat" cmpd="sng" algn="ctr">
                      <a:solidFill>
                        <a:srgbClr val="F7B4A7"/>
                      </a:solidFill>
                      <a:prstDash val="solid"/>
                      <a:round/>
                      <a:headEnd type="none" w="med" len="med"/>
                      <a:tailEnd type="none" w="med" len="med"/>
                    </a:lnR>
                    <a:lnT w="47625" cap="flat" cmpd="sng" algn="ctr">
                      <a:solidFill>
                        <a:srgbClr val="F7B4A7"/>
                      </a:solidFill>
                      <a:prstDash val="solid"/>
                      <a:round/>
                      <a:headEnd type="none" w="med" len="med"/>
                      <a:tailEnd type="none" w="med" len="med"/>
                    </a:lnT>
                    <a:lnB w="47625" cap="flat" cmpd="sng" algn="ctr">
                      <a:solidFill>
                        <a:srgbClr val="F7B4A7"/>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773623" y="356096"/>
          <a:ext cx="9485677" cy="10470114"/>
        </p:xfrm>
        <a:graphic>
          <a:graphicData uri="http://schemas.openxmlformats.org/drawingml/2006/table">
            <a:tbl>
              <a:tblPr/>
              <a:tblGrid>
                <a:gridCol w="9485677"/>
              </a:tblGrid>
              <a:tr h="1990253">
                <a:tc>
                  <a:txBody>
                    <a:bodyPr rtlCol="0"/>
                    <a:lstStyle/>
                    <a:p>
                      <a:pPr algn="l">
                        <a:lnSpc>
                          <a:spcPts val="3920"/>
                        </a:lnSpc>
                        <a:defRPr/>
                      </a:pPr>
                      <a:r>
                        <a:rPr lang="en-US" sz="2800">
                          <a:solidFill>
                            <a:srgbClr val="F7B4A7"/>
                          </a:solidFill>
                          <a:latin typeface="Clear Sans Bold" panose="020B0803030202020304"/>
                        </a:rPr>
                        <a:t>evaluate the performance of the model using the testing dataset</a:t>
                      </a:r>
                      <a:endParaRPr lang="en-US" sz="1100"/>
                    </a:p>
                    <a:p>
                      <a:pPr>
                        <a:lnSpc>
                          <a:spcPts val="3920"/>
                        </a:lnSpc>
                      </a:p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tr>
              <a:tr h="1388134">
                <a:tc>
                  <a:txBody>
                    <a:bodyPr rtlCol="0"/>
                    <a:lstStyle/>
                    <a:p>
                      <a:pPr algn="l">
                        <a:lnSpc>
                          <a:spcPts val="3360"/>
                        </a:lnSpc>
                        <a:defRPr/>
                      </a:pPr>
                      <a:endParaRPr lang="en-US" sz="1100"/>
                    </a:p>
                    <a:p>
                      <a:pPr>
                        <a:lnSpc>
                          <a:spcPts val="3360"/>
                        </a:lnSpc>
                      </a:p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tr>
              <a:tr h="1980684">
                <a:tc>
                  <a:txBody>
                    <a:bodyPr rtlCol="0"/>
                    <a:lstStyle/>
                    <a:p>
                      <a:pPr algn="l">
                        <a:lnSpc>
                          <a:spcPts val="3920"/>
                        </a:lnSpc>
                        <a:defRPr/>
                      </a:pPr>
                      <a:r>
                        <a:rPr lang="en-US" sz="2800">
                          <a:solidFill>
                            <a:srgbClr val="F7B4A7"/>
                          </a:solidFill>
                          <a:latin typeface="Clear Sans Bold" panose="020B0803030202020304"/>
                        </a:rPr>
                        <a:t>code </a:t>
                      </a:r>
                      <a:r>
                        <a:rPr lang="en-US" sz="2800">
                          <a:solidFill>
                            <a:srgbClr val="F7B4A7"/>
                          </a:solidFill>
                          <a:latin typeface="Clear Sans Bold" panose="020B0803030202020304"/>
                        </a:rPr>
                        <a:t>searches through different machine learning algorithms</a:t>
                      </a:r>
                      <a:endParaRPr lang="en-US" sz="1100"/>
                    </a:p>
                    <a:p>
                      <a:pPr>
                        <a:lnSpc>
                          <a:spcPts val="3920"/>
                        </a:lnSpc>
                      </a:p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tr>
              <a:tr h="1747407">
                <a:tc>
                  <a:txBody>
                    <a:bodyPr rtlCol="0"/>
                    <a:lstStyle/>
                    <a:p>
                      <a:pPr algn="l">
                        <a:lnSpc>
                          <a:spcPts val="3360"/>
                        </a:lnSpc>
                        <a:defRPr/>
                      </a:pPr>
                      <a:r>
                        <a:rPr lang="en-IN" altLang="en-US" sz="2400">
                          <a:solidFill>
                            <a:srgbClr val="FEFEFE"/>
                          </a:solidFill>
                          <a:latin typeface="Clear Sans" panose="020B0503030202020304"/>
                        </a:rPr>
                        <a:t>Sequene Model, Neural Machine Translation,Statistical Machine Translation</a:t>
                      </a:r>
                      <a:endParaRPr lang="en-US" sz="1100"/>
                    </a:p>
                    <a:p>
                      <a:pPr>
                        <a:lnSpc>
                          <a:spcPts val="3360"/>
                        </a:lnSpc>
                      </a:p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tr>
              <a:tr h="1500599">
                <a:tc>
                  <a:txBody>
                    <a:bodyPr rtlCol="0"/>
                    <a:lstStyle/>
                    <a:p>
                      <a:pPr algn="l">
                        <a:lnSpc>
                          <a:spcPts val="3920"/>
                        </a:lnSpc>
                        <a:defRPr/>
                      </a:pPr>
                      <a:r>
                        <a:rPr lang="en-US" sz="2800">
                          <a:solidFill>
                            <a:srgbClr val="F7B4A7"/>
                          </a:solidFill>
                          <a:latin typeface="Clear Sans Bold" panose="020B0803030202020304"/>
                        </a:rPr>
                        <a:t>final </a:t>
                      </a:r>
                      <a:r>
                        <a:rPr lang="en-US" sz="2800">
                          <a:solidFill>
                            <a:srgbClr val="F7B4A7"/>
                          </a:solidFill>
                          <a:latin typeface="Clear Sans Bold" panose="020B0803030202020304"/>
                        </a:rPr>
                        <a:t>model fits the data, generalizes effectively to unseen data.</a:t>
                      </a:r>
                      <a:endParaRPr lang="en-US" sz="1100"/>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19050" cap="flat" cmpd="sng" algn="ctr">
                      <a:solidFill>
                        <a:srgbClr val="FEFEFE"/>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tr>
              <a:tr h="1863037">
                <a:tc>
                  <a:txBody>
                    <a:bodyPr rtlCol="0"/>
                    <a:lstStyle/>
                    <a:p>
                      <a:pPr algn="l">
                        <a:lnSpc>
                          <a:spcPts val="3360"/>
                        </a:lnSpc>
                        <a:defRPr/>
                      </a:pPr>
                      <a:r>
                        <a:rPr lang="en-US" sz="2400">
                          <a:solidFill>
                            <a:srgbClr val="FEFEFE"/>
                          </a:solidFill>
                          <a:latin typeface="Clear Sans" panose="020B0503030202020304"/>
                        </a:rPr>
                        <a:t>best-performing model and </a:t>
                      </a:r>
                      <a:r>
                        <a:rPr lang="en-US" sz="2400">
                          <a:solidFill>
                            <a:srgbClr val="FEFEFE"/>
                          </a:solidFill>
                          <a:latin typeface="Clear Sans" panose="020B0503030202020304"/>
                        </a:rPr>
                        <a:t>its optimal configuration</a:t>
                      </a:r>
                      <a:endParaRPr lang="en-US" sz="1100"/>
                    </a:p>
                    <a:p>
                      <a:pPr>
                        <a:lnSpc>
                          <a:spcPts val="3360"/>
                        </a:lnSpc>
                      </a:p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47625" cap="flat" cmpd="sng" algn="ctr">
                      <a:solidFill>
                        <a:srgbClr val="2B4B82"/>
                      </a:solidFill>
                      <a:prstDash val="solid"/>
                      <a:round/>
                      <a:headEnd type="none" w="med" len="med"/>
                      <a:tailEnd type="none" w="med" len="med"/>
                    </a:lnB>
                  </a:tcPr>
                </a:tc>
              </a:tr>
            </a:tbl>
          </a:graphicData>
        </a:graphic>
      </p:graphicFrame>
      <p:grpSp>
        <p:nvGrpSpPr>
          <p:cNvPr id="3" name="Group 3"/>
          <p:cNvGrpSpPr/>
          <p:nvPr/>
        </p:nvGrpSpPr>
        <p:grpSpPr>
          <a:xfrm rot="0">
            <a:off x="11392770" y="1634321"/>
            <a:ext cx="803986" cy="803986"/>
            <a:chOff x="0" y="0"/>
            <a:chExt cx="812800" cy="812800"/>
          </a:xfrm>
        </p:grpSpPr>
        <p:sp>
          <p:nvSpPr>
            <p:cNvPr id="4" name="Freeform 4"/>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4DDDE"/>
            </a:solidFill>
          </p:spPr>
        </p:sp>
        <p:sp>
          <p:nvSpPr>
            <p:cNvPr id="5" name="TextBox 5"/>
            <p:cNvSpPr txBox="1"/>
            <p:nvPr/>
          </p:nvSpPr>
          <p:spPr>
            <a:xfrm>
              <a:off x="203200" y="-28575"/>
              <a:ext cx="406400" cy="739775"/>
            </a:xfrm>
            <a:prstGeom prst="rect">
              <a:avLst/>
            </a:prstGeom>
          </p:spPr>
          <p:txBody>
            <a:bodyPr lIns="50800" tIns="50800" rIns="50800" bIns="50800" rtlCol="0" anchor="ctr"/>
            <a:lstStyle/>
            <a:p>
              <a:pPr algn="ctr">
                <a:lnSpc>
                  <a:spcPts val="2100"/>
                </a:lnSpc>
              </a:pPr>
            </a:p>
          </p:txBody>
        </p:sp>
      </p:grpSp>
      <p:sp>
        <p:nvSpPr>
          <p:cNvPr id="6" name="TextBox 6"/>
          <p:cNvSpPr txBox="1"/>
          <p:nvPr/>
        </p:nvSpPr>
        <p:spPr>
          <a:xfrm>
            <a:off x="485263" y="1480472"/>
            <a:ext cx="6474780" cy="2579370"/>
          </a:xfrm>
          <a:prstGeom prst="rect">
            <a:avLst/>
          </a:prstGeom>
        </p:spPr>
        <p:txBody>
          <a:bodyPr lIns="0" tIns="0" rIns="0" bIns="0" rtlCol="0" anchor="t">
            <a:spAutoFit/>
          </a:bodyPr>
          <a:lstStyle/>
          <a:p>
            <a:pPr>
              <a:lnSpc>
                <a:spcPts val="6720"/>
              </a:lnSpc>
            </a:pPr>
            <a:r>
              <a:rPr lang="en-US" sz="6400">
                <a:solidFill>
                  <a:srgbClr val="94DDDE"/>
                </a:solidFill>
                <a:latin typeface="Clear Sans Bold" panose="020B0803030202020304"/>
              </a:rPr>
              <a:t>Evaluation/</a:t>
            </a:r>
            <a:endParaRPr lang="en-US" sz="6400">
              <a:solidFill>
                <a:srgbClr val="94DDDE"/>
              </a:solidFill>
              <a:latin typeface="Clear Sans Bold" panose="020B0803030202020304"/>
            </a:endParaRPr>
          </a:p>
          <a:p>
            <a:pPr>
              <a:lnSpc>
                <a:spcPts val="6720"/>
              </a:lnSpc>
            </a:pPr>
            <a:r>
              <a:rPr lang="en-US" sz="6400">
                <a:solidFill>
                  <a:srgbClr val="94DDDE"/>
                </a:solidFill>
                <a:latin typeface="Clear Sans Bold" panose="020B0803030202020304"/>
              </a:rPr>
              <a:t>Cross-validation</a:t>
            </a:r>
            <a:endParaRPr lang="en-US" sz="6400">
              <a:solidFill>
                <a:srgbClr val="94DDDE"/>
              </a:solidFill>
              <a:latin typeface="Clear Sans Bold" panose="020B0803030202020304"/>
            </a:endParaRPr>
          </a:p>
          <a:p>
            <a:pPr>
              <a:lnSpc>
                <a:spcPts val="6720"/>
              </a:lnSpc>
            </a:pPr>
          </a:p>
        </p:txBody>
      </p:sp>
      <p:grpSp>
        <p:nvGrpSpPr>
          <p:cNvPr id="7" name="Group 7"/>
          <p:cNvGrpSpPr/>
          <p:nvPr/>
        </p:nvGrpSpPr>
        <p:grpSpPr>
          <a:xfrm rot="0">
            <a:off x="11392770" y="3255856"/>
            <a:ext cx="803986" cy="803986"/>
            <a:chOff x="0" y="0"/>
            <a:chExt cx="812800" cy="812800"/>
          </a:xfrm>
        </p:grpSpPr>
        <p:sp>
          <p:nvSpPr>
            <p:cNvPr id="8" name="Freeform 8"/>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4DDDE"/>
            </a:solidFill>
          </p:spPr>
        </p:sp>
        <p:sp>
          <p:nvSpPr>
            <p:cNvPr id="9" name="TextBox 9"/>
            <p:cNvSpPr txBox="1"/>
            <p:nvPr/>
          </p:nvSpPr>
          <p:spPr>
            <a:xfrm>
              <a:off x="203200" y="-28575"/>
              <a:ext cx="406400" cy="739775"/>
            </a:xfrm>
            <a:prstGeom prst="rect">
              <a:avLst/>
            </a:prstGeom>
          </p:spPr>
          <p:txBody>
            <a:bodyPr lIns="50800" tIns="50800" rIns="50800" bIns="50800" rtlCol="0" anchor="ctr"/>
            <a:lstStyle/>
            <a:p>
              <a:pPr algn="ctr">
                <a:lnSpc>
                  <a:spcPts val="2100"/>
                </a:lnSpc>
              </a:pPr>
            </a:p>
          </p:txBody>
        </p:sp>
      </p:grpSp>
      <p:grpSp>
        <p:nvGrpSpPr>
          <p:cNvPr id="10" name="Group 10"/>
          <p:cNvGrpSpPr/>
          <p:nvPr/>
        </p:nvGrpSpPr>
        <p:grpSpPr>
          <a:xfrm rot="0">
            <a:off x="11392770" y="4877392"/>
            <a:ext cx="803986" cy="803986"/>
            <a:chOff x="0" y="0"/>
            <a:chExt cx="812800" cy="812800"/>
          </a:xfrm>
        </p:grpSpPr>
        <p:sp>
          <p:nvSpPr>
            <p:cNvPr id="11" name="Freeform 11"/>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4DDDE"/>
            </a:solidFill>
          </p:spPr>
        </p:sp>
        <p:sp>
          <p:nvSpPr>
            <p:cNvPr id="12" name="TextBox 12"/>
            <p:cNvSpPr txBox="1"/>
            <p:nvPr/>
          </p:nvSpPr>
          <p:spPr>
            <a:xfrm>
              <a:off x="203200" y="-28575"/>
              <a:ext cx="406400" cy="739775"/>
            </a:xfrm>
            <a:prstGeom prst="rect">
              <a:avLst/>
            </a:prstGeom>
          </p:spPr>
          <p:txBody>
            <a:bodyPr lIns="50800" tIns="50800" rIns="50800" bIns="50800" rtlCol="0" anchor="ctr"/>
            <a:lstStyle/>
            <a:p>
              <a:pPr algn="ctr">
                <a:lnSpc>
                  <a:spcPts val="2100"/>
                </a:lnSpc>
              </a:pPr>
            </a:p>
          </p:txBody>
        </p:sp>
      </p:grpSp>
      <p:grpSp>
        <p:nvGrpSpPr>
          <p:cNvPr id="13" name="Group 13"/>
          <p:cNvGrpSpPr/>
          <p:nvPr/>
        </p:nvGrpSpPr>
        <p:grpSpPr>
          <a:xfrm rot="0">
            <a:off x="11392770" y="6498927"/>
            <a:ext cx="803986" cy="803986"/>
            <a:chOff x="0" y="0"/>
            <a:chExt cx="812800" cy="812800"/>
          </a:xfrm>
        </p:grpSpPr>
        <p:sp>
          <p:nvSpPr>
            <p:cNvPr id="14" name="Freeform 14"/>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4DDDE"/>
            </a:solidFill>
          </p:spPr>
        </p:sp>
        <p:sp>
          <p:nvSpPr>
            <p:cNvPr id="15" name="TextBox 15"/>
            <p:cNvSpPr txBox="1"/>
            <p:nvPr/>
          </p:nvSpPr>
          <p:spPr>
            <a:xfrm>
              <a:off x="203200" y="-28575"/>
              <a:ext cx="406400" cy="739775"/>
            </a:xfrm>
            <a:prstGeom prst="rect">
              <a:avLst/>
            </a:prstGeom>
          </p:spPr>
          <p:txBody>
            <a:bodyPr lIns="50800" tIns="50800" rIns="50800" bIns="50800" rtlCol="0" anchor="ctr"/>
            <a:lstStyle/>
            <a:p>
              <a:pPr algn="ctr">
                <a:lnSpc>
                  <a:spcPts val="2100"/>
                </a:lnSpc>
              </a:pPr>
            </a:p>
          </p:txBody>
        </p:sp>
      </p:grpSp>
      <p:grpSp>
        <p:nvGrpSpPr>
          <p:cNvPr id="16" name="Group 16"/>
          <p:cNvGrpSpPr/>
          <p:nvPr/>
        </p:nvGrpSpPr>
        <p:grpSpPr>
          <a:xfrm rot="0">
            <a:off x="11392770" y="8454314"/>
            <a:ext cx="803986" cy="803986"/>
            <a:chOff x="0" y="0"/>
            <a:chExt cx="812800" cy="812800"/>
          </a:xfrm>
        </p:grpSpPr>
        <p:sp>
          <p:nvSpPr>
            <p:cNvPr id="17" name="Freeform 17"/>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94DDDE"/>
            </a:solidFill>
          </p:spPr>
        </p:sp>
        <p:sp>
          <p:nvSpPr>
            <p:cNvPr id="18" name="TextBox 18"/>
            <p:cNvSpPr txBox="1"/>
            <p:nvPr/>
          </p:nvSpPr>
          <p:spPr>
            <a:xfrm>
              <a:off x="203200" y="-28575"/>
              <a:ext cx="406400" cy="739775"/>
            </a:xfrm>
            <a:prstGeom prst="rect">
              <a:avLst/>
            </a:prstGeom>
          </p:spPr>
          <p:txBody>
            <a:bodyPr lIns="50800" tIns="50800" rIns="50800" bIns="50800" rtlCol="0" anchor="ctr"/>
            <a:lstStyle/>
            <a:p>
              <a:pPr algn="ctr">
                <a:lnSpc>
                  <a:spcPts val="2100"/>
                </a:lnSpc>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3867267" y="-373905"/>
            <a:ext cx="4743003" cy="4251455"/>
          </a:xfrm>
          <a:custGeom>
            <a:avLst/>
            <a:gdLst/>
            <a:ahLst/>
            <a:cxnLst/>
            <a:rect l="l" t="t" r="r" b="b"/>
            <a:pathLst>
              <a:path w="4743003" h="4251455">
                <a:moveTo>
                  <a:pt x="0" y="0"/>
                </a:moveTo>
                <a:lnTo>
                  <a:pt x="4743003" y="0"/>
                </a:lnTo>
                <a:lnTo>
                  <a:pt x="4743003" y="4251455"/>
                </a:lnTo>
                <a:lnTo>
                  <a:pt x="0" y="425145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4186742" y="613166"/>
            <a:ext cx="13622869" cy="1723390"/>
          </a:xfrm>
          <a:prstGeom prst="rect">
            <a:avLst/>
          </a:prstGeom>
        </p:spPr>
        <p:txBody>
          <a:bodyPr lIns="0" tIns="0" rIns="0" bIns="0" rtlCol="0" anchor="t">
            <a:spAutoFit/>
          </a:bodyPr>
          <a:lstStyle/>
          <a:p>
            <a:pPr algn="l">
              <a:lnSpc>
                <a:spcPts val="6720"/>
              </a:lnSpc>
            </a:pPr>
            <a:r>
              <a:rPr lang="en-IN" altLang="en-US" sz="6400">
                <a:solidFill>
                  <a:srgbClr val="2B4B82"/>
                </a:solidFill>
                <a:latin typeface="Clear Sans Bold" panose="020B0803030202020304"/>
              </a:rPr>
              <a:t>Understanding</a:t>
            </a:r>
            <a:endParaRPr lang="en-US" sz="6400">
              <a:solidFill>
                <a:srgbClr val="2B4B82"/>
              </a:solidFill>
              <a:latin typeface="Clear Sans Bold" panose="020B0803030202020304"/>
            </a:endParaRPr>
          </a:p>
          <a:p>
            <a:pPr marL="0" lvl="0" indent="0" algn="l">
              <a:lnSpc>
                <a:spcPts val="6720"/>
              </a:lnSpc>
            </a:pPr>
          </a:p>
        </p:txBody>
      </p:sp>
      <p:sp>
        <p:nvSpPr>
          <p:cNvPr id="8" name="Text Box 7"/>
          <p:cNvSpPr txBox="1"/>
          <p:nvPr/>
        </p:nvSpPr>
        <p:spPr>
          <a:xfrm>
            <a:off x="561975" y="2763520"/>
            <a:ext cx="13319125" cy="6739255"/>
          </a:xfrm>
          <a:prstGeom prst="rect">
            <a:avLst/>
          </a:prstGeom>
          <a:noFill/>
        </p:spPr>
        <p:txBody>
          <a:bodyPr wrap="square" rtlCol="0" anchor="t">
            <a:spAutoFit/>
          </a:bodyPr>
          <a:p>
            <a:r>
              <a:rPr lang="en-US" sz="3600"/>
              <a:t>This project implements a supervised neural machine translation (NMT) model totranslate Sanskrit text to Hindi. The model utilizes a Seq2Seq architecture with an encoderdecoder structure. The encoder processes the Sanskrit input sentence, while the decodergenerates the corresponding Hindi translation. An attention mechanism is incorporated withinthe decoder to focus on relevant parts of the encoder output during the translation process.Additionally, Google Translate API is employed to translate the generated English outputfrom the NMT model to Hindi for a final Hindi translation. The model is trained on a parallelcorpus of Sanskrit and English sentences, and its performance is evaluated on a separate testset using BLEU score.</a:t>
            </a:r>
            <a:endParaRPr lang="en-US"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TextBox 3"/>
          <p:cNvSpPr txBox="1"/>
          <p:nvPr/>
        </p:nvSpPr>
        <p:spPr>
          <a:xfrm>
            <a:off x="8394968" y="1171575"/>
            <a:ext cx="10103689" cy="2923540"/>
          </a:xfrm>
          <a:prstGeom prst="rect">
            <a:avLst/>
          </a:prstGeom>
        </p:spPr>
        <p:txBody>
          <a:bodyPr lIns="0" tIns="0" rIns="0" bIns="0" rtlCol="0" anchor="t">
            <a:spAutoFit/>
          </a:bodyPr>
          <a:lstStyle/>
          <a:p>
            <a:pPr>
              <a:lnSpc>
                <a:spcPts val="11400"/>
              </a:lnSpc>
            </a:pPr>
            <a:endParaRPr lang="en-US" sz="10860">
              <a:solidFill>
                <a:srgbClr val="2B4B82"/>
              </a:solidFill>
              <a:latin typeface="Clear Sans Bold" panose="020B0803030202020304"/>
            </a:endParaRPr>
          </a:p>
          <a:p>
            <a:pPr>
              <a:lnSpc>
                <a:spcPts val="11400"/>
              </a:lnSpc>
            </a:pPr>
          </a:p>
        </p:txBody>
      </p:sp>
      <p:sp>
        <p:nvSpPr>
          <p:cNvPr id="4" name="TextBox 4"/>
          <p:cNvSpPr txBox="1"/>
          <p:nvPr/>
        </p:nvSpPr>
        <p:spPr>
          <a:xfrm>
            <a:off x="9139238" y="5000625"/>
            <a:ext cx="9525" cy="257175"/>
          </a:xfrm>
          <a:prstGeom prst="rect">
            <a:avLst/>
          </a:prstGeom>
        </p:spPr>
        <p:txBody>
          <a:bodyPr lIns="0" tIns="0" rIns="0" bIns="0" rtlCol="0" anchor="t">
            <a:spAutoFit/>
          </a:bodyPr>
          <a:lstStyle/>
          <a:p>
            <a:pPr algn="ctr">
              <a:lnSpc>
                <a:spcPts val="2100"/>
              </a:lnSpc>
              <a:spcBef>
                <a:spcPct val="0"/>
              </a:spcBef>
            </a:pPr>
          </a:p>
        </p:txBody>
      </p:sp>
      <p:pic>
        <p:nvPicPr>
          <p:cNvPr id="7" name="Picture 6"/>
          <p:cNvPicPr>
            <a:picLocks noChangeAspect="1"/>
          </p:cNvPicPr>
          <p:nvPr/>
        </p:nvPicPr>
        <p:blipFill>
          <a:blip r:embed="rId1"/>
          <a:stretch>
            <a:fillRect/>
          </a:stretch>
        </p:blipFill>
        <p:spPr>
          <a:xfrm>
            <a:off x="1905000" y="2552700"/>
            <a:ext cx="14131925" cy="7757160"/>
          </a:xfrm>
          <a:prstGeom prst="rect">
            <a:avLst/>
          </a:prstGeom>
        </p:spPr>
      </p:pic>
      <p:sp>
        <p:nvSpPr>
          <p:cNvPr id="8" name="Text Box 7"/>
          <p:cNvSpPr txBox="1"/>
          <p:nvPr/>
        </p:nvSpPr>
        <p:spPr>
          <a:xfrm>
            <a:off x="2623185" y="551180"/>
            <a:ext cx="12616815" cy="1014730"/>
          </a:xfrm>
          <a:prstGeom prst="rect">
            <a:avLst/>
          </a:prstGeom>
          <a:noFill/>
        </p:spPr>
        <p:txBody>
          <a:bodyPr wrap="square" rtlCol="0">
            <a:spAutoFit/>
          </a:bodyPr>
          <a:p>
            <a:pPr algn="ctr"/>
            <a:r>
              <a:rPr lang="en-IN" altLang="en-US" sz="6000" b="1" u="sng">
                <a:latin typeface="Arial Rounded MT Bold" panose="020F0704030504030204" charset="0"/>
                <a:cs typeface="Arial Rounded MT Bold" panose="020F0704030504030204" charset="0"/>
              </a:rPr>
              <a:t>FRONTEND</a:t>
            </a:r>
            <a:endParaRPr lang="en-IN" altLang="en-US" sz="6000" b="1" u="sng">
              <a:latin typeface="Arial Rounded MT Bold" panose="020F0704030504030204" charset="0"/>
              <a:cs typeface="Arial Rounded MT Bold" panose="020F07040305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2695575"/>
            <a:ext cx="7268114" cy="3693160"/>
          </a:xfrm>
          <a:prstGeom prst="rect">
            <a:avLst/>
          </a:prstGeom>
        </p:spPr>
        <p:txBody>
          <a:bodyPr lIns="0" tIns="0" rIns="0" bIns="0" rtlCol="0" anchor="t">
            <a:spAutoFit/>
          </a:bodyPr>
          <a:lstStyle/>
          <a:p>
            <a:pPr>
              <a:lnSpc>
                <a:spcPts val="9600"/>
              </a:lnSpc>
            </a:pPr>
            <a:r>
              <a:rPr lang="en-US" sz="8000">
                <a:solidFill>
                  <a:srgbClr val="F7B4A7"/>
                </a:solidFill>
                <a:latin typeface="Clear Sans Bold" panose="020B0803030202020304"/>
              </a:rPr>
              <a:t>Why </a:t>
            </a:r>
            <a:r>
              <a:rPr lang="en-IN" altLang="en-US" sz="8000">
                <a:solidFill>
                  <a:srgbClr val="F7B4A7"/>
                </a:solidFill>
                <a:latin typeface="Clear Sans Bold" panose="020B0803030202020304"/>
              </a:rPr>
              <a:t>Sequence Model</a:t>
            </a:r>
            <a:r>
              <a:rPr lang="en-US" sz="8000">
                <a:solidFill>
                  <a:srgbClr val="F7B4A7"/>
                </a:solidFill>
                <a:latin typeface="Clear Sans Bold" panose="020B0803030202020304"/>
              </a:rPr>
              <a:t>?</a:t>
            </a:r>
            <a:endParaRPr lang="en-US" sz="8000">
              <a:solidFill>
                <a:srgbClr val="F7B4A7"/>
              </a:solidFill>
              <a:latin typeface="Clear Sans Bold" panose="020B0803030202020304"/>
            </a:endParaRPr>
          </a:p>
          <a:p>
            <a:pPr>
              <a:lnSpc>
                <a:spcPts val="9600"/>
              </a:lnSpc>
            </a:pPr>
          </a:p>
        </p:txBody>
      </p:sp>
      <p:sp>
        <p:nvSpPr>
          <p:cNvPr id="3" name="TextBox 3"/>
          <p:cNvSpPr txBox="1"/>
          <p:nvPr/>
        </p:nvSpPr>
        <p:spPr>
          <a:xfrm>
            <a:off x="8534400" y="1638300"/>
            <a:ext cx="8933180" cy="7816215"/>
          </a:xfrm>
          <a:prstGeom prst="rect">
            <a:avLst/>
          </a:prstGeom>
        </p:spPr>
        <p:txBody>
          <a:bodyPr wrap="square" lIns="0" tIns="0" rIns="0" bIns="0" rtlCol="0" anchor="t">
            <a:spAutoFit/>
          </a:bodyPr>
          <a:lstStyle/>
          <a:p>
            <a:pPr algn="just">
              <a:lnSpc>
                <a:spcPts val="6095"/>
              </a:lnSpc>
            </a:pPr>
            <a:r>
              <a:rPr lang="en-US" sz="2400">
                <a:solidFill>
                  <a:srgbClr val="F7B4A7"/>
                </a:solidFill>
                <a:latin typeface="Canva Sans" panose="020B0503030501040103"/>
              </a:rPr>
              <a:t>sequence models are versatile, capable of functioning in complex use-cases like machine translation, where the length of the input sequence (source language) does not necessarily match the length of the output sequence (target language). These models also facilitate 'many-to-one' tasks like sentiment analysis, where the entire text sequence gets evaluated for output, and 'one-to-many' tasks like music generation, where a single input triggers a series of outputs.</a:t>
            </a:r>
            <a:endParaRPr lang="en-US" sz="2400">
              <a:solidFill>
                <a:srgbClr val="F7B4A7"/>
              </a:solidFill>
              <a:latin typeface="Canva Sans" panose="020B0503030501040103"/>
            </a:endParaRPr>
          </a:p>
          <a:p>
            <a:pPr algn="just">
              <a:lnSpc>
                <a:spcPts val="6095"/>
              </a:lnSpc>
            </a:pPr>
            <a:endParaRPr sz="1200"/>
          </a:p>
          <a:p>
            <a:pPr algn="just">
              <a:lnSpc>
                <a:spcPts val="6095"/>
              </a:lnSpc>
            </a:pPr>
            <a:endParaRPr sz="1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4308</Words>
  <Application>WPS Presentation</Application>
  <PresentationFormat>On-screen Show (4:3)</PresentationFormat>
  <Paragraphs>128</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SimSun</vt:lpstr>
      <vt:lpstr>Wingdings</vt:lpstr>
      <vt:lpstr>Clear Sans Bold</vt:lpstr>
      <vt:lpstr>Clear Sans</vt:lpstr>
      <vt:lpstr>Arial</vt:lpstr>
      <vt:lpstr>Canva Sans</vt:lpstr>
      <vt:lpstr>Canva Sans Bold</vt:lpstr>
      <vt:lpstr>Oswald Bold</vt:lpstr>
      <vt:lpstr>Microsoft YaHei</vt:lpstr>
      <vt:lpstr>Arial Unicode MS</vt:lpstr>
      <vt:lpstr>Calibri</vt:lpstr>
      <vt:lpstr>Times New Roman</vt:lpstr>
      <vt:lpstr>Arial Rounded MT Bold</vt:lpstr>
      <vt:lpstr>Wide Latin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MINOR_PROJECT_PPT</dc:title>
  <dc:creator/>
  <cp:lastModifiedBy>KIIT</cp:lastModifiedBy>
  <cp:revision>3</cp:revision>
  <dcterms:created xsi:type="dcterms:W3CDTF">2006-08-16T00:00:00Z</dcterms:created>
  <dcterms:modified xsi:type="dcterms:W3CDTF">2024-04-13T11:57:09Z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FEFBDB0DC25F491093E9A6C997BE9D73</vt:lpwstr>
  </property>
  <property fmtid="{D5CDD505-2E9C-101B-9397-08002B2CF9AE}" pid="3" name="KSOProductBuildVer">
    <vt:lpwstr>1033-11.2.0.11225</vt:lpwstr>
  </property>
</Properties>
</file>